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730" r:id="rId1"/>
  </p:sldMasterIdLst>
  <p:notesMasterIdLst>
    <p:notesMasterId r:id="rId25"/>
  </p:notesMasterIdLst>
  <p:sldIdLst>
    <p:sldId id="256" r:id="rId2"/>
    <p:sldId id="278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77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</p:sldIdLst>
  <p:sldSz cx="14630400" cy="8229600"/>
  <p:notesSz cx="8229600" cy="14630400"/>
  <p:embeddedFontLst>
    <p:embeddedFont>
      <p:font typeface="Kanit Light" panose="020B0604020202020204" charset="-34"/>
      <p:regular r:id="rId26"/>
    </p:embeddedFont>
    <p:embeddedFont>
      <p:font typeface="Martel Sans" panose="020B0604020202020204" charset="0"/>
      <p:regular r:id="rId2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66"/>
    <p:restoredTop sz="94610"/>
  </p:normalViewPr>
  <p:slideViewPr>
    <p:cSldViewPr snapToGrid="0" snapToObjects="1">
      <p:cViewPr varScale="1">
        <p:scale>
          <a:sx n="70" d="100"/>
          <a:sy n="70" d="100"/>
        </p:scale>
        <p:origin x="339" y="2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jp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svg>
</file>

<file path=ppt/media/image51.png>
</file>

<file path=ppt/media/image52.svg>
</file>

<file path=ppt/media/image53.png>
</file>

<file path=ppt/media/image54.svg>
</file>

<file path=ppt/media/image55.png>
</file>

<file path=ppt/media/image56.svg>
</file>

<file path=ppt/media/image57.png>
</file>

<file path=ppt/media/image58.png>
</file>

<file path=ppt/media/image59.svg>
</file>

<file path=ppt/media/image6.png>
</file>

<file path=ppt/media/image60.png>
</file>

<file path=ppt/media/image61.svg>
</file>

<file path=ppt/media/image62.png>
</file>

<file path=ppt/media/image63.svg>
</file>

<file path=ppt/media/image64.png>
</file>

<file path=ppt/media/image65.svg>
</file>

<file path=ppt/media/image66.png>
</file>

<file path=ppt/media/image67.svg>
</file>

<file path=ppt/media/image68.png>
</file>

<file path=ppt/media/image69.svg>
</file>

<file path=ppt/media/image7.svg>
</file>

<file path=ppt/media/image70.png>
</file>

<file path=ppt/media/image71.svg>
</file>

<file path=ppt/media/image72.png>
</file>

<file path=ppt/media/image73.svg>
</file>

<file path=ppt/media/image74.png>
</file>

<file path=ppt/media/image75.svg>
</file>

<file path=ppt/media/image76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746038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4B4B2-8DFE-4168-AC49-B64408BF17F9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0AC3D-B5F0-4A9B-B69F-7B27A21658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849730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4B4B2-8DFE-4168-AC49-B64408BF17F9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0AC3D-B5F0-4A9B-B69F-7B27A21658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95039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4B4B2-8DFE-4168-AC49-B64408BF17F9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0AC3D-B5F0-4A9B-B69F-7B27A21658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24558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08469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0254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646289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39196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366865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599621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9196434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43588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4B4B2-8DFE-4168-AC49-B64408BF17F9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0AC3D-B5F0-4A9B-B69F-7B27A21658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086167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98532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6721015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74641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4B4B2-8DFE-4168-AC49-B64408BF17F9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0AC3D-B5F0-4A9B-B69F-7B27A21658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154362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4B4B2-8DFE-4168-AC49-B64408BF17F9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0AC3D-B5F0-4A9B-B69F-7B27A21658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35970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4B4B2-8DFE-4168-AC49-B64408BF17F9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0AC3D-B5F0-4A9B-B69F-7B27A21658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18778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4B4B2-8DFE-4168-AC49-B64408BF17F9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0AC3D-B5F0-4A9B-B69F-7B27A21658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004090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4B4B2-8DFE-4168-AC49-B64408BF17F9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0AC3D-B5F0-4A9B-B69F-7B27A21658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189193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4B4B2-8DFE-4168-AC49-B64408BF17F9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0AC3D-B5F0-4A9B-B69F-7B27A21658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683394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4B4B2-8DFE-4168-AC49-B64408BF17F9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0AC3D-B5F0-4A9B-B69F-7B27A21658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862408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14B4B2-8DFE-4168-AC49-B64408BF17F9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B0AC3D-B5F0-4A9B-B69F-7B27A21658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0263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33" r:id="rId3"/>
    <p:sldLayoutId id="2147483734" r:id="rId4"/>
    <p:sldLayoutId id="2147483735" r:id="rId5"/>
    <p:sldLayoutId id="2147483736" r:id="rId6"/>
    <p:sldLayoutId id="2147483737" r:id="rId7"/>
    <p:sldLayoutId id="2147483738" r:id="rId8"/>
    <p:sldLayoutId id="2147483739" r:id="rId9"/>
    <p:sldLayoutId id="2147483740" r:id="rId10"/>
    <p:sldLayoutId id="2147483741" r:id="rId11"/>
    <p:sldLayoutId id="2147483742" r:id="rId12"/>
    <p:sldLayoutId id="2147483743" r:id="rId13"/>
    <p:sldLayoutId id="2147483744" r:id="rId14"/>
    <p:sldLayoutId id="2147483745" r:id="rId15"/>
    <p:sldLayoutId id="2147483746" r:id="rId16"/>
    <p:sldLayoutId id="2147483747" r:id="rId17"/>
    <p:sldLayoutId id="2147483748" r:id="rId18"/>
    <p:sldLayoutId id="2147483749" r:id="rId19"/>
    <p:sldLayoutId id="2147483750" r:id="rId20"/>
    <p:sldLayoutId id="2147483751" r:id="rId21"/>
    <p:sldLayoutId id="2147483752" r:id="rId22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7" Type="http://schemas.openxmlformats.org/officeDocument/2006/relationships/image" Target="../media/image4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svg"/><Relationship Id="rId13" Type="http://schemas.openxmlformats.org/officeDocument/2006/relationships/image" Target="../media/image55.png"/><Relationship Id="rId3" Type="http://schemas.openxmlformats.org/officeDocument/2006/relationships/image" Target="../media/image45.png"/><Relationship Id="rId7" Type="http://schemas.openxmlformats.org/officeDocument/2006/relationships/image" Target="../media/image49.png"/><Relationship Id="rId12" Type="http://schemas.openxmlformats.org/officeDocument/2006/relationships/image" Target="../media/image54.sv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48.png"/><Relationship Id="rId11" Type="http://schemas.openxmlformats.org/officeDocument/2006/relationships/image" Target="../media/image53.png"/><Relationship Id="rId5" Type="http://schemas.openxmlformats.org/officeDocument/2006/relationships/image" Target="../media/image47.png"/><Relationship Id="rId10" Type="http://schemas.openxmlformats.org/officeDocument/2006/relationships/image" Target="../media/image52.svg"/><Relationship Id="rId4" Type="http://schemas.openxmlformats.org/officeDocument/2006/relationships/image" Target="../media/image46.png"/><Relationship Id="rId9" Type="http://schemas.openxmlformats.org/officeDocument/2006/relationships/image" Target="../media/image51.png"/><Relationship Id="rId14" Type="http://schemas.openxmlformats.org/officeDocument/2006/relationships/image" Target="../media/image56.sv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2.png"/><Relationship Id="rId3" Type="http://schemas.openxmlformats.org/officeDocument/2006/relationships/image" Target="../media/image57.png"/><Relationship Id="rId7" Type="http://schemas.openxmlformats.org/officeDocument/2006/relationships/image" Target="../media/image61.sv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60.png"/><Relationship Id="rId11" Type="http://schemas.openxmlformats.org/officeDocument/2006/relationships/image" Target="../media/image65.svg"/><Relationship Id="rId5" Type="http://schemas.openxmlformats.org/officeDocument/2006/relationships/image" Target="../media/image59.svg"/><Relationship Id="rId10" Type="http://schemas.openxmlformats.org/officeDocument/2006/relationships/image" Target="../media/image64.png"/><Relationship Id="rId4" Type="http://schemas.openxmlformats.org/officeDocument/2006/relationships/image" Target="../media/image58.png"/><Relationship Id="rId9" Type="http://schemas.openxmlformats.org/officeDocument/2006/relationships/image" Target="../media/image63.sv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.svg"/><Relationship Id="rId3" Type="http://schemas.openxmlformats.org/officeDocument/2006/relationships/image" Target="../media/image66.png"/><Relationship Id="rId7" Type="http://schemas.openxmlformats.org/officeDocument/2006/relationships/image" Target="../media/image70.png"/><Relationship Id="rId12" Type="http://schemas.openxmlformats.org/officeDocument/2006/relationships/image" Target="../media/image75.sv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69.svg"/><Relationship Id="rId11" Type="http://schemas.openxmlformats.org/officeDocument/2006/relationships/image" Target="../media/image74.png"/><Relationship Id="rId5" Type="http://schemas.openxmlformats.org/officeDocument/2006/relationships/image" Target="../media/image68.png"/><Relationship Id="rId10" Type="http://schemas.openxmlformats.org/officeDocument/2006/relationships/image" Target="../media/image73.svg"/><Relationship Id="rId4" Type="http://schemas.openxmlformats.org/officeDocument/2006/relationships/image" Target="../media/image67.svg"/><Relationship Id="rId9" Type="http://schemas.openxmlformats.org/officeDocument/2006/relationships/image" Target="../media/image7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14.png"/><Relationship Id="rId3" Type="http://schemas.openxmlformats.org/officeDocument/2006/relationships/image" Target="../media/image5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7.sv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microsoft.com/office/2007/relationships/hdphoto" Target="../media/hdphoto2.wdp"/><Relationship Id="rId9" Type="http://schemas.openxmlformats.org/officeDocument/2006/relationships/image" Target="../media/image10.png"/><Relationship Id="rId14" Type="http://schemas.openxmlformats.org/officeDocument/2006/relationships/image" Target="../media/image15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sv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10" Type="http://schemas.openxmlformats.org/officeDocument/2006/relationships/image" Target="../media/image26.svg"/><Relationship Id="rId4" Type="http://schemas.openxmlformats.org/officeDocument/2006/relationships/image" Target="../media/image20.svg"/><Relationship Id="rId9" Type="http://schemas.openxmlformats.org/officeDocument/2006/relationships/image" Target="../media/image2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5442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Real-Time Weapon Detection System Using YOLOv8</a:t>
            </a:r>
            <a:endParaRPr lang="en-US" sz="4450" b="1" dirty="0"/>
          </a:p>
        </p:txBody>
      </p:sp>
      <p:sp>
        <p:nvSpPr>
          <p:cNvPr id="4" name="Text 1"/>
          <p:cNvSpPr/>
          <p:nvPr/>
        </p:nvSpPr>
        <p:spPr>
          <a:xfrm>
            <a:off x="6280190" y="4812150"/>
            <a:ext cx="4549309" cy="517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Deep Learning for Public Safety &amp; Security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99EA2C2-A25D-0F5A-BFA8-8984174FF58E}"/>
              </a:ext>
            </a:extLst>
          </p:cNvPr>
          <p:cNvSpPr txBox="1"/>
          <p:nvPr/>
        </p:nvSpPr>
        <p:spPr>
          <a:xfrm>
            <a:off x="5916305" y="842539"/>
            <a:ext cx="8181832" cy="13407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31520" indent="0" algn="r">
              <a:lnSpc>
                <a:spcPct val="150000"/>
              </a:lnSpc>
              <a:buNone/>
            </a:pPr>
            <a:r>
              <a:rPr lang="en-US" sz="3600" dirty="0">
                <a:solidFill>
                  <a:srgbClr val="2C3249"/>
                </a:solidFill>
                <a:latin typeface="Martel Sans" pitchFamily="34" charset="0"/>
                <a:cs typeface="Martel Sans" pitchFamily="34" charset="-120"/>
              </a:rPr>
              <a:t>CS 670</a:t>
            </a:r>
          </a:p>
          <a:p>
            <a:pPr marL="731520" indent="0" algn="r">
              <a:lnSpc>
                <a:spcPts val="2850"/>
              </a:lnSpc>
              <a:buNone/>
            </a:pPr>
            <a:r>
              <a:rPr lang="en-US" sz="3600" b="1" dirty="0">
                <a:solidFill>
                  <a:srgbClr val="2C3249"/>
                </a:solidFill>
                <a:latin typeface="Martel Sans" pitchFamily="34" charset="0"/>
                <a:cs typeface="Martel Sans" pitchFamily="34" charset="-120"/>
              </a:rPr>
              <a:t>AI Mavericks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662436" y="311825"/>
            <a:ext cx="604599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Validation Results: Strong Performance Achieved</a:t>
            </a:r>
            <a:endParaRPr lang="en-US" sz="2200" dirty="0"/>
          </a:p>
        </p:txBody>
      </p:sp>
      <p:sp>
        <p:nvSpPr>
          <p:cNvPr id="4" name="Text 1"/>
          <p:cNvSpPr/>
          <p:nvPr/>
        </p:nvSpPr>
        <p:spPr>
          <a:xfrm>
            <a:off x="1010484" y="3215489"/>
            <a:ext cx="1394936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78%</a:t>
            </a:r>
            <a:endParaRPr lang="en-US" sz="22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489" y="2506710"/>
            <a:ext cx="1701165" cy="1701165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999292" y="4349559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1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mAP50</a:t>
            </a:r>
            <a:endParaRPr lang="en-US" sz="1100" dirty="0"/>
          </a:p>
        </p:txBody>
      </p:sp>
      <p:sp>
        <p:nvSpPr>
          <p:cNvPr id="7" name="Text 3"/>
          <p:cNvSpPr/>
          <p:nvPr/>
        </p:nvSpPr>
        <p:spPr>
          <a:xfrm>
            <a:off x="604242" y="4665550"/>
            <a:ext cx="2207419" cy="1771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400"/>
              </a:lnSpc>
              <a:buNone/>
            </a:pPr>
            <a:r>
              <a:rPr lang="en-US" sz="8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Detection accuracy at 50% IoU threshold</a:t>
            </a:r>
            <a:endParaRPr lang="en-US" sz="850" dirty="0"/>
          </a:p>
        </p:txBody>
      </p:sp>
      <p:sp>
        <p:nvSpPr>
          <p:cNvPr id="8" name="Text 4"/>
          <p:cNvSpPr/>
          <p:nvPr/>
        </p:nvSpPr>
        <p:spPr>
          <a:xfrm>
            <a:off x="8561600" y="3154703"/>
            <a:ext cx="1394936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55%</a:t>
            </a:r>
            <a:endParaRPr lang="en-US" sz="22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08605" y="2445924"/>
            <a:ext cx="1701165" cy="1701165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8550408" y="4288773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1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mAP50-95</a:t>
            </a:r>
            <a:endParaRPr lang="en-US" sz="1100" dirty="0"/>
          </a:p>
        </p:txBody>
      </p:sp>
      <p:sp>
        <p:nvSpPr>
          <p:cNvPr id="11" name="Text 6"/>
          <p:cNvSpPr/>
          <p:nvPr/>
        </p:nvSpPr>
        <p:spPr>
          <a:xfrm>
            <a:off x="8408605" y="4653351"/>
            <a:ext cx="195650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400"/>
              </a:lnSpc>
              <a:buNone/>
            </a:pPr>
            <a:r>
              <a:rPr lang="en-US" sz="8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Average precision across IoU 50-95%</a:t>
            </a:r>
            <a:endParaRPr lang="en-US" sz="850" dirty="0"/>
          </a:p>
        </p:txBody>
      </p:sp>
      <p:sp>
        <p:nvSpPr>
          <p:cNvPr id="12" name="Text 7"/>
          <p:cNvSpPr/>
          <p:nvPr/>
        </p:nvSpPr>
        <p:spPr>
          <a:xfrm>
            <a:off x="12307769" y="3154703"/>
            <a:ext cx="1394936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82%</a:t>
            </a:r>
            <a:endParaRPr lang="en-US" sz="220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54774" y="2413635"/>
            <a:ext cx="1701165" cy="1701165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2296577" y="4288774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1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Precision</a:t>
            </a:r>
            <a:endParaRPr lang="en-US" sz="1100" dirty="0"/>
          </a:p>
        </p:txBody>
      </p:sp>
      <p:sp>
        <p:nvSpPr>
          <p:cNvPr id="15" name="Text 9"/>
          <p:cNvSpPr/>
          <p:nvPr/>
        </p:nvSpPr>
        <p:spPr>
          <a:xfrm>
            <a:off x="11598305" y="4611421"/>
            <a:ext cx="2927277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400"/>
              </a:lnSpc>
              <a:buNone/>
            </a:pPr>
            <a:r>
              <a:rPr lang="en-US" sz="8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Accuracy of positive predictions</a:t>
            </a:r>
            <a:endParaRPr lang="en-US" sz="850" dirty="0"/>
          </a:p>
        </p:txBody>
      </p:sp>
      <p:sp>
        <p:nvSpPr>
          <p:cNvPr id="16" name="Text 10"/>
          <p:cNvSpPr/>
          <p:nvPr/>
        </p:nvSpPr>
        <p:spPr>
          <a:xfrm>
            <a:off x="4815431" y="3125477"/>
            <a:ext cx="1394936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70%</a:t>
            </a:r>
            <a:endParaRPr lang="en-US" sz="2200" dirty="0"/>
          </a:p>
        </p:txBody>
      </p:sp>
      <p:pic>
        <p:nvPicPr>
          <p:cNvPr id="17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62436" y="2416698"/>
            <a:ext cx="1701165" cy="1701165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4804239" y="4259547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1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Recall</a:t>
            </a:r>
            <a:endParaRPr lang="en-US" sz="1100" dirty="0"/>
          </a:p>
        </p:txBody>
      </p:sp>
      <p:sp>
        <p:nvSpPr>
          <p:cNvPr id="19" name="Text 12"/>
          <p:cNvSpPr/>
          <p:nvPr/>
        </p:nvSpPr>
        <p:spPr>
          <a:xfrm>
            <a:off x="4779002" y="4691332"/>
            <a:ext cx="1467793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400"/>
              </a:lnSpc>
              <a:buNone/>
            </a:pPr>
            <a:r>
              <a:rPr lang="en-US" sz="8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Ability to find all weapons</a:t>
            </a:r>
            <a:endParaRPr lang="en-US" sz="850" dirty="0"/>
          </a:p>
        </p:txBody>
      </p:sp>
      <p:sp>
        <p:nvSpPr>
          <p:cNvPr id="20" name="Shape 13"/>
          <p:cNvSpPr/>
          <p:nvPr/>
        </p:nvSpPr>
        <p:spPr>
          <a:xfrm>
            <a:off x="3191269" y="6030791"/>
            <a:ext cx="8350329" cy="481846"/>
          </a:xfrm>
          <a:prstGeom prst="roundRect">
            <a:avLst>
              <a:gd name="adj" fmla="val 9886"/>
            </a:avLst>
          </a:prstGeom>
          <a:solidFill>
            <a:srgbClr val="CFE2DE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21" name="Image 5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70971" y="6115878"/>
            <a:ext cx="312264" cy="249813"/>
          </a:xfrm>
          <a:prstGeom prst="rect">
            <a:avLst/>
          </a:prstGeom>
        </p:spPr>
      </p:pic>
      <p:sp>
        <p:nvSpPr>
          <p:cNvPr id="22" name="Text 14"/>
          <p:cNvSpPr/>
          <p:nvPr/>
        </p:nvSpPr>
        <p:spPr>
          <a:xfrm>
            <a:off x="6033664" y="6165655"/>
            <a:ext cx="7868603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000000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Validated on 1,815 images with 2,963 weapon instances</a:t>
            </a:r>
            <a:endParaRPr lang="en-US" sz="8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864513"/>
            <a:ext cx="642675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Model Confusion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1402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Key Insights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2721412"/>
            <a:ext cx="390691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Strong diagonal indicating correct predictions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3526512"/>
            <a:ext cx="390691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Minimal cross-class confusion between weapon types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4331613"/>
            <a:ext cx="390691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Most errors are false negatives (missed detections)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5136713"/>
            <a:ext cx="390691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Rare confusion between weapon types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93790" y="5941814"/>
            <a:ext cx="390691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Model is confident when it detects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5601891" y="2168604"/>
            <a:ext cx="2755821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The confusion matrix demonstrates robust classification performance with clear separation between weapon classes.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5261729" y="2168604"/>
            <a:ext cx="30480" cy="2177415"/>
          </a:xfrm>
          <a:prstGeom prst="rect">
            <a:avLst/>
          </a:prstGeom>
          <a:solidFill>
            <a:srgbClr val="43706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793790" y="700206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Detailed matrix available in training notebook</a:t>
            </a:r>
            <a:endParaRPr lang="en-US" sz="175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D1C4D9D-4989-A1BA-B969-81057C9345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6239" y="1383991"/>
            <a:ext cx="5884095" cy="4557823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59224" y="371832"/>
            <a:ext cx="4590336" cy="4099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5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Per-Class Performance Analysis</a:t>
            </a:r>
            <a:endParaRPr lang="en-US" sz="2550" dirty="0"/>
          </a:p>
        </p:txBody>
      </p:sp>
      <p:sp>
        <p:nvSpPr>
          <p:cNvPr id="4" name="Shape 1"/>
          <p:cNvSpPr/>
          <p:nvPr/>
        </p:nvSpPr>
        <p:spPr>
          <a:xfrm>
            <a:off x="459224" y="978575"/>
            <a:ext cx="4047173" cy="1757363"/>
          </a:xfrm>
          <a:prstGeom prst="roundRect">
            <a:avLst>
              <a:gd name="adj" fmla="val 3136"/>
            </a:avLst>
          </a:prstGeom>
          <a:solidFill>
            <a:srgbClr val="FFFFFF"/>
          </a:solidFill>
          <a:ln w="1524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474464" y="993815"/>
            <a:ext cx="4016693" cy="393621"/>
          </a:xfrm>
          <a:prstGeom prst="roundRect">
            <a:avLst>
              <a:gd name="adj" fmla="val 9356"/>
            </a:avLst>
          </a:prstGeom>
          <a:solidFill>
            <a:srgbClr val="DFEC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2384346" y="1063823"/>
            <a:ext cx="196810" cy="2459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5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1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605671" y="1518642"/>
            <a:ext cx="1640324" cy="2050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Grenade</a:t>
            </a:r>
            <a:endParaRPr lang="en-US" sz="1250" dirty="0"/>
          </a:p>
        </p:txBody>
      </p:sp>
      <p:sp>
        <p:nvSpPr>
          <p:cNvPr id="8" name="Text 5"/>
          <p:cNvSpPr/>
          <p:nvPr/>
        </p:nvSpPr>
        <p:spPr>
          <a:xfrm>
            <a:off x="605671" y="1802368"/>
            <a:ext cx="3754279" cy="2099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Precision: 0.88</a:t>
            </a:r>
            <a:endParaRPr lang="en-US" sz="1000" dirty="0"/>
          </a:p>
        </p:txBody>
      </p:sp>
      <p:sp>
        <p:nvSpPr>
          <p:cNvPr id="9" name="Text 6"/>
          <p:cNvSpPr/>
          <p:nvPr/>
        </p:nvSpPr>
        <p:spPr>
          <a:xfrm>
            <a:off x="605671" y="2090976"/>
            <a:ext cx="3754279" cy="2099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Recall: 0.85</a:t>
            </a:r>
            <a:endParaRPr lang="en-US" sz="1000" dirty="0"/>
          </a:p>
        </p:txBody>
      </p:sp>
      <p:sp>
        <p:nvSpPr>
          <p:cNvPr id="10" name="Text 7"/>
          <p:cNvSpPr/>
          <p:nvPr/>
        </p:nvSpPr>
        <p:spPr>
          <a:xfrm>
            <a:off x="605671" y="2379583"/>
            <a:ext cx="3754279" cy="2099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mAP: 0.87</a:t>
            </a:r>
            <a:endParaRPr lang="en-US" sz="1000" dirty="0"/>
          </a:p>
        </p:txBody>
      </p:sp>
      <p:sp>
        <p:nvSpPr>
          <p:cNvPr id="11" name="Shape 8"/>
          <p:cNvSpPr/>
          <p:nvPr/>
        </p:nvSpPr>
        <p:spPr>
          <a:xfrm>
            <a:off x="4637603" y="978575"/>
            <a:ext cx="4047173" cy="1757363"/>
          </a:xfrm>
          <a:prstGeom prst="roundRect">
            <a:avLst>
              <a:gd name="adj" fmla="val 3136"/>
            </a:avLst>
          </a:prstGeom>
          <a:solidFill>
            <a:srgbClr val="FFFFFF"/>
          </a:solidFill>
          <a:ln w="1524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Shape 9"/>
          <p:cNvSpPr/>
          <p:nvPr/>
        </p:nvSpPr>
        <p:spPr>
          <a:xfrm>
            <a:off x="4652843" y="993815"/>
            <a:ext cx="4016693" cy="393621"/>
          </a:xfrm>
          <a:prstGeom prst="roundRect">
            <a:avLst>
              <a:gd name="adj" fmla="val 9356"/>
            </a:avLst>
          </a:prstGeom>
          <a:solidFill>
            <a:srgbClr val="DFEC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6562725" y="1063823"/>
            <a:ext cx="196810" cy="2459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5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2</a:t>
            </a:r>
            <a:endParaRPr lang="en-US" sz="1500" dirty="0"/>
          </a:p>
        </p:txBody>
      </p:sp>
      <p:sp>
        <p:nvSpPr>
          <p:cNvPr id="14" name="Text 11"/>
          <p:cNvSpPr/>
          <p:nvPr/>
        </p:nvSpPr>
        <p:spPr>
          <a:xfrm>
            <a:off x="4784050" y="1518642"/>
            <a:ext cx="1640324" cy="2050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Knife</a:t>
            </a:r>
            <a:endParaRPr lang="en-US" sz="1250" dirty="0"/>
          </a:p>
        </p:txBody>
      </p:sp>
      <p:sp>
        <p:nvSpPr>
          <p:cNvPr id="15" name="Text 12"/>
          <p:cNvSpPr/>
          <p:nvPr/>
        </p:nvSpPr>
        <p:spPr>
          <a:xfrm>
            <a:off x="4784050" y="1802368"/>
            <a:ext cx="3754279" cy="2099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Precision: 0.92</a:t>
            </a:r>
            <a:endParaRPr lang="en-US" sz="1000" dirty="0"/>
          </a:p>
        </p:txBody>
      </p:sp>
      <p:sp>
        <p:nvSpPr>
          <p:cNvPr id="16" name="Text 13"/>
          <p:cNvSpPr/>
          <p:nvPr/>
        </p:nvSpPr>
        <p:spPr>
          <a:xfrm>
            <a:off x="4784050" y="2090976"/>
            <a:ext cx="3754279" cy="2099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Recall: 0.60</a:t>
            </a:r>
            <a:endParaRPr lang="en-US" sz="1000" dirty="0"/>
          </a:p>
        </p:txBody>
      </p:sp>
      <p:sp>
        <p:nvSpPr>
          <p:cNvPr id="17" name="Text 14"/>
          <p:cNvSpPr/>
          <p:nvPr/>
        </p:nvSpPr>
        <p:spPr>
          <a:xfrm>
            <a:off x="4784050" y="2379583"/>
            <a:ext cx="3754279" cy="2099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mAP: 0.61</a:t>
            </a:r>
            <a:endParaRPr lang="en-US" sz="1000" dirty="0"/>
          </a:p>
        </p:txBody>
      </p:sp>
      <p:sp>
        <p:nvSpPr>
          <p:cNvPr id="18" name="Shape 15"/>
          <p:cNvSpPr/>
          <p:nvPr/>
        </p:nvSpPr>
        <p:spPr>
          <a:xfrm>
            <a:off x="459224" y="2867144"/>
            <a:ext cx="4047173" cy="1757363"/>
          </a:xfrm>
          <a:prstGeom prst="roundRect">
            <a:avLst>
              <a:gd name="adj" fmla="val 3136"/>
            </a:avLst>
          </a:prstGeom>
          <a:solidFill>
            <a:srgbClr val="FFFFFF"/>
          </a:solidFill>
          <a:ln w="1524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Shape 16"/>
          <p:cNvSpPr/>
          <p:nvPr/>
        </p:nvSpPr>
        <p:spPr>
          <a:xfrm>
            <a:off x="474464" y="2882384"/>
            <a:ext cx="4016693" cy="393621"/>
          </a:xfrm>
          <a:prstGeom prst="roundRect">
            <a:avLst>
              <a:gd name="adj" fmla="val 9356"/>
            </a:avLst>
          </a:prstGeom>
          <a:solidFill>
            <a:srgbClr val="DFEC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7"/>
          <p:cNvSpPr/>
          <p:nvPr/>
        </p:nvSpPr>
        <p:spPr>
          <a:xfrm>
            <a:off x="2384346" y="2952393"/>
            <a:ext cx="196810" cy="2459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5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3</a:t>
            </a:r>
            <a:endParaRPr lang="en-US" sz="1500" dirty="0"/>
          </a:p>
        </p:txBody>
      </p:sp>
      <p:sp>
        <p:nvSpPr>
          <p:cNvPr id="21" name="Text 18"/>
          <p:cNvSpPr/>
          <p:nvPr/>
        </p:nvSpPr>
        <p:spPr>
          <a:xfrm>
            <a:off x="605671" y="3407212"/>
            <a:ext cx="1640324" cy="2050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Missile</a:t>
            </a:r>
            <a:endParaRPr lang="en-US" sz="1250" dirty="0"/>
          </a:p>
        </p:txBody>
      </p:sp>
      <p:sp>
        <p:nvSpPr>
          <p:cNvPr id="22" name="Text 19"/>
          <p:cNvSpPr/>
          <p:nvPr/>
        </p:nvSpPr>
        <p:spPr>
          <a:xfrm>
            <a:off x="605671" y="3690938"/>
            <a:ext cx="3754279" cy="2099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Precision: 0.95</a:t>
            </a:r>
            <a:endParaRPr lang="en-US" sz="1000" dirty="0"/>
          </a:p>
        </p:txBody>
      </p:sp>
      <p:sp>
        <p:nvSpPr>
          <p:cNvPr id="23" name="Text 20"/>
          <p:cNvSpPr/>
          <p:nvPr/>
        </p:nvSpPr>
        <p:spPr>
          <a:xfrm>
            <a:off x="605671" y="3979545"/>
            <a:ext cx="3754279" cy="2099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Recall: 0.70</a:t>
            </a:r>
            <a:endParaRPr lang="en-US" sz="1000" dirty="0"/>
          </a:p>
        </p:txBody>
      </p:sp>
      <p:sp>
        <p:nvSpPr>
          <p:cNvPr id="24" name="Text 21"/>
          <p:cNvSpPr/>
          <p:nvPr/>
        </p:nvSpPr>
        <p:spPr>
          <a:xfrm>
            <a:off x="605671" y="4268153"/>
            <a:ext cx="3754279" cy="2099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mAP: 0.72</a:t>
            </a:r>
            <a:endParaRPr lang="en-US" sz="1000" dirty="0"/>
          </a:p>
        </p:txBody>
      </p:sp>
      <p:sp>
        <p:nvSpPr>
          <p:cNvPr id="25" name="Shape 22"/>
          <p:cNvSpPr/>
          <p:nvPr/>
        </p:nvSpPr>
        <p:spPr>
          <a:xfrm>
            <a:off x="4637603" y="2867144"/>
            <a:ext cx="4047173" cy="1757363"/>
          </a:xfrm>
          <a:prstGeom prst="roundRect">
            <a:avLst>
              <a:gd name="adj" fmla="val 3136"/>
            </a:avLst>
          </a:prstGeom>
          <a:solidFill>
            <a:srgbClr val="FFFFFF"/>
          </a:solidFill>
          <a:ln w="1524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6" name="Shape 23"/>
          <p:cNvSpPr/>
          <p:nvPr/>
        </p:nvSpPr>
        <p:spPr>
          <a:xfrm>
            <a:off x="4652843" y="2882384"/>
            <a:ext cx="4016693" cy="393621"/>
          </a:xfrm>
          <a:prstGeom prst="roundRect">
            <a:avLst>
              <a:gd name="adj" fmla="val 9356"/>
            </a:avLst>
          </a:prstGeom>
          <a:solidFill>
            <a:srgbClr val="DFEC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24"/>
          <p:cNvSpPr/>
          <p:nvPr/>
        </p:nvSpPr>
        <p:spPr>
          <a:xfrm>
            <a:off x="6562725" y="2952393"/>
            <a:ext cx="196810" cy="2459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5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4</a:t>
            </a:r>
            <a:endParaRPr lang="en-US" sz="1500" dirty="0"/>
          </a:p>
        </p:txBody>
      </p:sp>
      <p:sp>
        <p:nvSpPr>
          <p:cNvPr id="28" name="Text 25"/>
          <p:cNvSpPr/>
          <p:nvPr/>
        </p:nvSpPr>
        <p:spPr>
          <a:xfrm>
            <a:off x="4784050" y="3407212"/>
            <a:ext cx="1640324" cy="2050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Pistol</a:t>
            </a:r>
            <a:endParaRPr lang="en-US" sz="1250" dirty="0"/>
          </a:p>
        </p:txBody>
      </p:sp>
      <p:sp>
        <p:nvSpPr>
          <p:cNvPr id="29" name="Text 26"/>
          <p:cNvSpPr/>
          <p:nvPr/>
        </p:nvSpPr>
        <p:spPr>
          <a:xfrm>
            <a:off x="4784050" y="3690938"/>
            <a:ext cx="3754279" cy="2099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Precision: 0.95</a:t>
            </a:r>
            <a:endParaRPr lang="en-US" sz="1000" dirty="0"/>
          </a:p>
        </p:txBody>
      </p:sp>
      <p:sp>
        <p:nvSpPr>
          <p:cNvPr id="30" name="Text 27"/>
          <p:cNvSpPr/>
          <p:nvPr/>
        </p:nvSpPr>
        <p:spPr>
          <a:xfrm>
            <a:off x="4784050" y="3979545"/>
            <a:ext cx="3754279" cy="2099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Recall: 0.73</a:t>
            </a:r>
            <a:endParaRPr lang="en-US" sz="1000" dirty="0"/>
          </a:p>
        </p:txBody>
      </p:sp>
      <p:sp>
        <p:nvSpPr>
          <p:cNvPr id="31" name="Text 28"/>
          <p:cNvSpPr/>
          <p:nvPr/>
        </p:nvSpPr>
        <p:spPr>
          <a:xfrm>
            <a:off x="4784050" y="4268153"/>
            <a:ext cx="3754279" cy="2099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mAP: 0.94</a:t>
            </a:r>
            <a:endParaRPr lang="en-US" sz="1000" dirty="0"/>
          </a:p>
        </p:txBody>
      </p:sp>
      <p:sp>
        <p:nvSpPr>
          <p:cNvPr id="32" name="Shape 29"/>
          <p:cNvSpPr/>
          <p:nvPr/>
        </p:nvSpPr>
        <p:spPr>
          <a:xfrm>
            <a:off x="459224" y="4755713"/>
            <a:ext cx="4047173" cy="1757363"/>
          </a:xfrm>
          <a:prstGeom prst="roundRect">
            <a:avLst>
              <a:gd name="adj" fmla="val 3136"/>
            </a:avLst>
          </a:prstGeom>
          <a:solidFill>
            <a:srgbClr val="FFFFFF"/>
          </a:solidFill>
          <a:ln w="1524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3" name="Shape 30"/>
          <p:cNvSpPr/>
          <p:nvPr/>
        </p:nvSpPr>
        <p:spPr>
          <a:xfrm>
            <a:off x="474464" y="4770953"/>
            <a:ext cx="4016693" cy="393621"/>
          </a:xfrm>
          <a:prstGeom prst="roundRect">
            <a:avLst>
              <a:gd name="adj" fmla="val 9356"/>
            </a:avLst>
          </a:prstGeom>
          <a:solidFill>
            <a:srgbClr val="DFEC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Text 31"/>
          <p:cNvSpPr/>
          <p:nvPr/>
        </p:nvSpPr>
        <p:spPr>
          <a:xfrm>
            <a:off x="2384346" y="4840962"/>
            <a:ext cx="196810" cy="2459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5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5</a:t>
            </a:r>
            <a:endParaRPr lang="en-US" sz="1500" dirty="0"/>
          </a:p>
        </p:txBody>
      </p:sp>
      <p:sp>
        <p:nvSpPr>
          <p:cNvPr id="35" name="Text 32"/>
          <p:cNvSpPr/>
          <p:nvPr/>
        </p:nvSpPr>
        <p:spPr>
          <a:xfrm>
            <a:off x="605671" y="5295781"/>
            <a:ext cx="1640324" cy="2050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Rifle</a:t>
            </a:r>
            <a:endParaRPr lang="en-US" sz="1250" dirty="0"/>
          </a:p>
        </p:txBody>
      </p:sp>
      <p:sp>
        <p:nvSpPr>
          <p:cNvPr id="36" name="Text 33"/>
          <p:cNvSpPr/>
          <p:nvPr/>
        </p:nvSpPr>
        <p:spPr>
          <a:xfrm>
            <a:off x="605671" y="5579507"/>
            <a:ext cx="3754279" cy="2099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Precision: 0.90</a:t>
            </a:r>
            <a:endParaRPr lang="en-US" sz="1000" dirty="0"/>
          </a:p>
        </p:txBody>
      </p:sp>
      <p:sp>
        <p:nvSpPr>
          <p:cNvPr id="37" name="Text 34"/>
          <p:cNvSpPr/>
          <p:nvPr/>
        </p:nvSpPr>
        <p:spPr>
          <a:xfrm>
            <a:off x="605671" y="5868114"/>
            <a:ext cx="3754279" cy="2099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Recall: 0.88</a:t>
            </a:r>
            <a:endParaRPr lang="en-US" sz="1000" dirty="0"/>
          </a:p>
        </p:txBody>
      </p:sp>
      <p:sp>
        <p:nvSpPr>
          <p:cNvPr id="38" name="Text 35"/>
          <p:cNvSpPr/>
          <p:nvPr/>
        </p:nvSpPr>
        <p:spPr>
          <a:xfrm>
            <a:off x="605671" y="6156722"/>
            <a:ext cx="3754279" cy="2099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mAP: 0.89</a:t>
            </a:r>
            <a:endParaRPr lang="en-US" sz="1000" dirty="0"/>
          </a:p>
        </p:txBody>
      </p:sp>
      <p:sp>
        <p:nvSpPr>
          <p:cNvPr id="39" name="Text 36"/>
          <p:cNvSpPr/>
          <p:nvPr/>
        </p:nvSpPr>
        <p:spPr>
          <a:xfrm>
            <a:off x="459224" y="6660594"/>
            <a:ext cx="8225552" cy="8396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The analysis reveals strong performance across most weapon classes, particularly for Pistols and Knives, which exhibit high precision and recall. Missiles show relatively lower scores, indicating a potential area for further model training and optimization. The consistent mAP scores across categories suggest a generally robust detection capability, with minor variations reflecting the inherent challenges of different object types.</a:t>
            </a:r>
            <a:endParaRPr lang="en-US" sz="1000" dirty="0"/>
          </a:p>
        </p:txBody>
      </p:sp>
      <p:sp>
        <p:nvSpPr>
          <p:cNvPr id="40" name="Text 37"/>
          <p:cNvSpPr/>
          <p:nvPr/>
        </p:nvSpPr>
        <p:spPr>
          <a:xfrm>
            <a:off x="459224" y="7647742"/>
            <a:ext cx="8225552" cy="2099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Next: Real-world deployment considerations →</a:t>
            </a:r>
            <a:endParaRPr lang="en-US" sz="1000" dirty="0"/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C3D99F91-3F21-F5C5-F990-7BB1050F02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69417" y="2249843"/>
            <a:ext cx="5791159" cy="4336992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34102" y="341114"/>
            <a:ext cx="5298877" cy="3876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Detailed Performance by Weapon Type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434102" y="976789"/>
            <a:ext cx="13762196" cy="1984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Breaking down model accuracy across five weapon categories reveals strengths and opportunities for improvement.</a:t>
            </a:r>
            <a:endParaRPr lang="en-US" sz="950" dirty="0"/>
          </a:p>
        </p:txBody>
      </p:sp>
      <p:sp>
        <p:nvSpPr>
          <p:cNvPr id="5" name="Shape 2"/>
          <p:cNvSpPr/>
          <p:nvPr/>
        </p:nvSpPr>
        <p:spPr>
          <a:xfrm>
            <a:off x="4192310" y="8649414"/>
            <a:ext cx="123944" cy="123944"/>
          </a:xfrm>
          <a:prstGeom prst="roundRect">
            <a:avLst>
              <a:gd name="adj" fmla="val 14755"/>
            </a:avLst>
          </a:prstGeom>
          <a:solidFill>
            <a:srgbClr val="1D302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4377214" y="8649414"/>
            <a:ext cx="542687" cy="124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50"/>
              </a:lnSpc>
              <a:buNone/>
            </a:pPr>
            <a:r>
              <a:rPr lang="en-US" sz="9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Precision</a:t>
            </a:r>
            <a:endParaRPr lang="en-US" sz="950" dirty="0"/>
          </a:p>
        </p:txBody>
      </p:sp>
      <p:sp>
        <p:nvSpPr>
          <p:cNvPr id="7" name="Shape 4"/>
          <p:cNvSpPr/>
          <p:nvPr/>
        </p:nvSpPr>
        <p:spPr>
          <a:xfrm>
            <a:off x="7044809" y="8649414"/>
            <a:ext cx="123944" cy="123944"/>
          </a:xfrm>
          <a:prstGeom prst="roundRect">
            <a:avLst>
              <a:gd name="adj" fmla="val 14755"/>
            </a:avLst>
          </a:prstGeom>
          <a:solidFill>
            <a:srgbClr val="33554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7229713" y="8649414"/>
            <a:ext cx="355759" cy="124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50"/>
              </a:lnSpc>
              <a:buNone/>
            </a:pPr>
            <a:r>
              <a:rPr lang="en-US" sz="9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Recall</a:t>
            </a:r>
            <a:endParaRPr lang="en-US" sz="950" dirty="0"/>
          </a:p>
        </p:txBody>
      </p:sp>
      <p:sp>
        <p:nvSpPr>
          <p:cNvPr id="9" name="Shape 6"/>
          <p:cNvSpPr/>
          <p:nvPr/>
        </p:nvSpPr>
        <p:spPr>
          <a:xfrm>
            <a:off x="9710499" y="8649414"/>
            <a:ext cx="123944" cy="123944"/>
          </a:xfrm>
          <a:prstGeom prst="roundRect">
            <a:avLst>
              <a:gd name="adj" fmla="val 14755"/>
            </a:avLst>
          </a:prstGeom>
          <a:solidFill>
            <a:srgbClr val="497A6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9895403" y="8649414"/>
            <a:ext cx="406598" cy="124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50"/>
              </a:lnSpc>
              <a:buNone/>
            </a:pPr>
            <a:r>
              <a:rPr lang="en-US" sz="9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mAP50</a:t>
            </a:r>
            <a:endParaRPr lang="en-US" sz="950" dirty="0"/>
          </a:p>
        </p:txBody>
      </p:sp>
      <p:sp>
        <p:nvSpPr>
          <p:cNvPr id="11" name="Text 8"/>
          <p:cNvSpPr/>
          <p:nvPr/>
        </p:nvSpPr>
        <p:spPr>
          <a:xfrm>
            <a:off x="434102" y="9223058"/>
            <a:ext cx="6803588" cy="4093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200"/>
              </a:lnSpc>
              <a:buNone/>
            </a:pPr>
            <a:r>
              <a:rPr lang="en-US" sz="3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2,963</a:t>
            </a:r>
            <a:endParaRPr lang="en-US" sz="3200" dirty="0"/>
          </a:p>
        </p:txBody>
      </p:sp>
      <p:sp>
        <p:nvSpPr>
          <p:cNvPr id="12" name="Text 9"/>
          <p:cNvSpPr/>
          <p:nvPr/>
        </p:nvSpPr>
        <p:spPr>
          <a:xfrm>
            <a:off x="3060621" y="9787295"/>
            <a:ext cx="1550551" cy="1937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1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Total Instances</a:t>
            </a:r>
            <a:endParaRPr lang="en-US" sz="1200" dirty="0"/>
          </a:p>
        </p:txBody>
      </p:sp>
      <p:sp>
        <p:nvSpPr>
          <p:cNvPr id="13" name="Text 10"/>
          <p:cNvSpPr/>
          <p:nvPr/>
        </p:nvSpPr>
        <p:spPr>
          <a:xfrm>
            <a:off x="434102" y="10055423"/>
            <a:ext cx="6803588" cy="1984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50"/>
              </a:lnSpc>
              <a:buNone/>
            </a:pPr>
            <a:r>
              <a:rPr lang="en-US" sz="9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Training samples across all weapon types</a:t>
            </a:r>
            <a:endParaRPr lang="en-US" sz="950" dirty="0"/>
          </a:p>
        </p:txBody>
      </p:sp>
      <p:sp>
        <p:nvSpPr>
          <p:cNvPr id="14" name="Text 11"/>
          <p:cNvSpPr/>
          <p:nvPr/>
        </p:nvSpPr>
        <p:spPr>
          <a:xfrm>
            <a:off x="7392710" y="9223058"/>
            <a:ext cx="6803588" cy="4093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200"/>
              </a:lnSpc>
              <a:buNone/>
            </a:pPr>
            <a:r>
              <a:rPr lang="en-US" sz="3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55.2%</a:t>
            </a:r>
            <a:endParaRPr lang="en-US" sz="3200" dirty="0"/>
          </a:p>
        </p:txBody>
      </p:sp>
      <p:sp>
        <p:nvSpPr>
          <p:cNvPr id="15" name="Text 12"/>
          <p:cNvSpPr/>
          <p:nvPr/>
        </p:nvSpPr>
        <p:spPr>
          <a:xfrm>
            <a:off x="10019228" y="9787295"/>
            <a:ext cx="1550551" cy="1937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1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mAP50-95</a:t>
            </a:r>
            <a:endParaRPr lang="en-US" sz="1200" dirty="0"/>
          </a:p>
        </p:txBody>
      </p:sp>
      <p:sp>
        <p:nvSpPr>
          <p:cNvPr id="16" name="Text 13"/>
          <p:cNvSpPr/>
          <p:nvPr/>
        </p:nvSpPr>
        <p:spPr>
          <a:xfrm>
            <a:off x="7392710" y="10055423"/>
            <a:ext cx="6803588" cy="1984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50"/>
              </a:lnSpc>
              <a:buNone/>
            </a:pPr>
            <a:r>
              <a:rPr lang="en-US" sz="9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Overall detection accuracy</a:t>
            </a:r>
            <a:endParaRPr lang="en-US" sz="950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18B7C77-7857-9156-A152-A9D0FDD95C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10" y="1690317"/>
            <a:ext cx="14242826" cy="529173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08265" y="320754"/>
            <a:ext cx="5041582" cy="3644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Real-World Testing: 636 Unseen Images</a:t>
            </a:r>
            <a:endParaRPr lang="en-US" sz="2250" dirty="0"/>
          </a:p>
        </p:txBody>
      </p:sp>
      <p:sp>
        <p:nvSpPr>
          <p:cNvPr id="3" name="Text 1"/>
          <p:cNvSpPr/>
          <p:nvPr/>
        </p:nvSpPr>
        <p:spPr>
          <a:xfrm>
            <a:off x="408265" y="965002"/>
            <a:ext cx="8174474" cy="1866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9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Model tested on completely unseen test set with 25% confidence threshold. Total of 957 objects detected across 636 images.</a:t>
            </a:r>
            <a:endParaRPr lang="en-US" sz="900" dirty="0"/>
          </a:p>
        </p:txBody>
      </p:sp>
      <p:sp>
        <p:nvSpPr>
          <p:cNvPr id="4" name="Text 2"/>
          <p:cNvSpPr/>
          <p:nvPr/>
        </p:nvSpPr>
        <p:spPr>
          <a:xfrm>
            <a:off x="408265" y="1256586"/>
            <a:ext cx="8174474" cy="373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9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Visualized predictions on 30 sample images with bounding boxes drawn and confidence scores displayed. Visual inspection confirms accurate detections.</a:t>
            </a:r>
            <a:endParaRPr lang="en-US" sz="900" dirty="0"/>
          </a:p>
        </p:txBody>
      </p:sp>
      <p:sp>
        <p:nvSpPr>
          <p:cNvPr id="5" name="Shape 3"/>
          <p:cNvSpPr/>
          <p:nvPr/>
        </p:nvSpPr>
        <p:spPr>
          <a:xfrm>
            <a:off x="408265" y="1761173"/>
            <a:ext cx="8174474" cy="495419"/>
          </a:xfrm>
          <a:prstGeom prst="roundRect">
            <a:avLst>
              <a:gd name="adj" fmla="val 9890"/>
            </a:avLst>
          </a:prstGeom>
          <a:solidFill>
            <a:srgbClr val="CFE2DE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828" y="1926669"/>
            <a:ext cx="145733" cy="116562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787122" y="1906786"/>
            <a:ext cx="7679055" cy="1866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900" dirty="0">
                <a:solidFill>
                  <a:srgbClr val="000000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Red boxes show detected weapons with class labels and confidence scores</a:t>
            </a:r>
            <a:endParaRPr lang="en-US" sz="900" dirty="0"/>
          </a:p>
        </p:txBody>
      </p:sp>
      <p:sp>
        <p:nvSpPr>
          <p:cNvPr id="8" name="Text 5"/>
          <p:cNvSpPr/>
          <p:nvPr/>
        </p:nvSpPr>
        <p:spPr>
          <a:xfrm>
            <a:off x="10834807" y="1749385"/>
            <a:ext cx="1434703" cy="291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636</a:t>
            </a:r>
            <a:endParaRPr lang="en-US" sz="225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77406" y="1020366"/>
            <a:ext cx="1749742" cy="1749742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10823138" y="2915722"/>
            <a:ext cx="1458158" cy="182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400"/>
              </a:lnSpc>
              <a:buNone/>
            </a:pPr>
            <a:r>
              <a:rPr lang="en-US" sz="11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Test Images</a:t>
            </a:r>
            <a:endParaRPr lang="en-US" sz="1100" dirty="0"/>
          </a:p>
        </p:txBody>
      </p:sp>
      <p:sp>
        <p:nvSpPr>
          <p:cNvPr id="11" name="Text 7"/>
          <p:cNvSpPr/>
          <p:nvPr/>
        </p:nvSpPr>
        <p:spPr>
          <a:xfrm>
            <a:off x="10834807" y="4089321"/>
            <a:ext cx="1434703" cy="291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957</a:t>
            </a:r>
            <a:endParaRPr lang="en-US" sz="2250" dirty="0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77406" y="3360301"/>
            <a:ext cx="1749742" cy="1749742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0823138" y="5255657"/>
            <a:ext cx="1458158" cy="182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400"/>
              </a:lnSpc>
              <a:buNone/>
            </a:pPr>
            <a:r>
              <a:rPr lang="en-US" sz="11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Detections</a:t>
            </a:r>
            <a:endParaRPr lang="en-US" sz="1100" dirty="0"/>
          </a:p>
        </p:txBody>
      </p:sp>
      <p:sp>
        <p:nvSpPr>
          <p:cNvPr id="14" name="Text 9"/>
          <p:cNvSpPr/>
          <p:nvPr/>
        </p:nvSpPr>
        <p:spPr>
          <a:xfrm>
            <a:off x="10959346" y="6392763"/>
            <a:ext cx="1434703" cy="291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75%</a:t>
            </a:r>
            <a:endParaRPr lang="en-US" sz="2250" dirty="0"/>
          </a:p>
        </p:txBody>
      </p:sp>
      <p:pic>
        <p:nvPicPr>
          <p:cNvPr id="15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06108" y="5663684"/>
            <a:ext cx="1749742" cy="1749742"/>
          </a:xfrm>
          <a:prstGeom prst="rect">
            <a:avLst/>
          </a:prstGeom>
        </p:spPr>
      </p:pic>
      <p:sp>
        <p:nvSpPr>
          <p:cNvPr id="16" name="Text 10"/>
          <p:cNvSpPr/>
          <p:nvPr/>
        </p:nvSpPr>
        <p:spPr>
          <a:xfrm>
            <a:off x="10947618" y="7504449"/>
            <a:ext cx="1458158" cy="182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400"/>
              </a:lnSpc>
              <a:buNone/>
            </a:pPr>
            <a:r>
              <a:rPr lang="en-US" sz="11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Confidence</a:t>
            </a:r>
            <a:endParaRPr lang="en-US" sz="11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F66769C-A041-1B22-1202-6854B222D1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265" y="2307317"/>
            <a:ext cx="5442237" cy="528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0531845C-5ACA-9F5E-8BB1-55ABBC4B79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7035" y="2539026"/>
            <a:ext cx="4960683" cy="4910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A7D1D31-949C-DD2F-64C8-AEA5AA9E18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207" y="295718"/>
            <a:ext cx="10487025" cy="75247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ACA04F1-1851-4619-756D-782CF25D37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1692" y="1651589"/>
            <a:ext cx="5168468" cy="4820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3580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795" y="359688"/>
            <a:ext cx="6142434" cy="4087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5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What the Model Found: Test Set Breakdown</a:t>
            </a:r>
            <a:endParaRPr lang="en-US" sz="2550" dirty="0"/>
          </a:p>
        </p:txBody>
      </p:sp>
      <p:sp>
        <p:nvSpPr>
          <p:cNvPr id="3" name="Text 1"/>
          <p:cNvSpPr/>
          <p:nvPr/>
        </p:nvSpPr>
        <p:spPr>
          <a:xfrm>
            <a:off x="457795" y="1030010"/>
            <a:ext cx="13714809" cy="2093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Dataset shows strong class imbalance with rifles dominating real-world detection scenarios.</a:t>
            </a:r>
            <a:endParaRPr lang="en-US" sz="10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161" y="1232434"/>
            <a:ext cx="12241858" cy="6855399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457795" y="9279255"/>
            <a:ext cx="130731" cy="130731"/>
          </a:xfrm>
          <a:prstGeom prst="roundRect">
            <a:avLst>
              <a:gd name="adj" fmla="val 349726"/>
            </a:avLst>
          </a:prstGeom>
          <a:solidFill>
            <a:srgbClr val="43706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601504" y="9279255"/>
            <a:ext cx="130731" cy="130731"/>
          </a:xfrm>
          <a:prstGeom prst="roundRect">
            <a:avLst>
              <a:gd name="adj" fmla="val 349726"/>
            </a:avLst>
          </a:prstGeom>
          <a:solidFill>
            <a:srgbClr val="43706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4"/>
          <p:cNvSpPr/>
          <p:nvPr/>
        </p:nvSpPr>
        <p:spPr>
          <a:xfrm>
            <a:off x="745212" y="9279255"/>
            <a:ext cx="130731" cy="130731"/>
          </a:xfrm>
          <a:prstGeom prst="roundRect">
            <a:avLst>
              <a:gd name="adj" fmla="val 349726"/>
            </a:avLst>
          </a:prstGeom>
          <a:solidFill>
            <a:srgbClr val="43706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5"/>
          <p:cNvSpPr/>
          <p:nvPr/>
        </p:nvSpPr>
        <p:spPr>
          <a:xfrm>
            <a:off x="888921" y="9279255"/>
            <a:ext cx="130731" cy="130731"/>
          </a:xfrm>
          <a:prstGeom prst="roundRect">
            <a:avLst>
              <a:gd name="adj" fmla="val 349726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Shape 6"/>
          <p:cNvSpPr/>
          <p:nvPr/>
        </p:nvSpPr>
        <p:spPr>
          <a:xfrm>
            <a:off x="1032629" y="9279255"/>
            <a:ext cx="130731" cy="130731"/>
          </a:xfrm>
          <a:prstGeom prst="roundRect">
            <a:avLst>
              <a:gd name="adj" fmla="val 349726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1261467" y="9262824"/>
            <a:ext cx="416004" cy="1634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12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62.8%</a:t>
            </a:r>
            <a:endParaRPr lang="en-US" sz="1250" dirty="0"/>
          </a:p>
        </p:txBody>
      </p:sp>
      <p:sp>
        <p:nvSpPr>
          <p:cNvPr id="11" name="Text 8"/>
          <p:cNvSpPr/>
          <p:nvPr/>
        </p:nvSpPr>
        <p:spPr>
          <a:xfrm>
            <a:off x="457795" y="9573458"/>
            <a:ext cx="1635085" cy="2043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Rifles</a:t>
            </a:r>
            <a:endParaRPr lang="en-US" sz="1250" dirty="0"/>
          </a:p>
        </p:txBody>
      </p:sp>
      <p:sp>
        <p:nvSpPr>
          <p:cNvPr id="12" name="Text 9"/>
          <p:cNvSpPr/>
          <p:nvPr/>
        </p:nvSpPr>
        <p:spPr>
          <a:xfrm>
            <a:off x="457795" y="9856232"/>
            <a:ext cx="4462582" cy="2093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Dominant category</a:t>
            </a:r>
            <a:endParaRPr lang="en-US" sz="1000" dirty="0"/>
          </a:p>
        </p:txBody>
      </p:sp>
      <p:sp>
        <p:nvSpPr>
          <p:cNvPr id="13" name="Shape 10"/>
          <p:cNvSpPr/>
          <p:nvPr/>
        </p:nvSpPr>
        <p:spPr>
          <a:xfrm>
            <a:off x="5083850" y="9279255"/>
            <a:ext cx="130731" cy="130731"/>
          </a:xfrm>
          <a:prstGeom prst="roundRect">
            <a:avLst>
              <a:gd name="adj" fmla="val 349726"/>
            </a:avLst>
          </a:prstGeom>
          <a:solidFill>
            <a:srgbClr val="43706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Shape 11"/>
          <p:cNvSpPr/>
          <p:nvPr/>
        </p:nvSpPr>
        <p:spPr>
          <a:xfrm>
            <a:off x="5227558" y="9279255"/>
            <a:ext cx="130731" cy="130731"/>
          </a:xfrm>
          <a:prstGeom prst="roundRect">
            <a:avLst>
              <a:gd name="adj" fmla="val 349726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Shape 12"/>
          <p:cNvSpPr/>
          <p:nvPr/>
        </p:nvSpPr>
        <p:spPr>
          <a:xfrm>
            <a:off x="5371267" y="9279255"/>
            <a:ext cx="130731" cy="130731"/>
          </a:xfrm>
          <a:prstGeom prst="roundRect">
            <a:avLst>
              <a:gd name="adj" fmla="val 349726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Shape 13"/>
          <p:cNvSpPr/>
          <p:nvPr/>
        </p:nvSpPr>
        <p:spPr>
          <a:xfrm>
            <a:off x="5514975" y="9279255"/>
            <a:ext cx="130731" cy="130731"/>
          </a:xfrm>
          <a:prstGeom prst="roundRect">
            <a:avLst>
              <a:gd name="adj" fmla="val 349726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Shape 14"/>
          <p:cNvSpPr/>
          <p:nvPr/>
        </p:nvSpPr>
        <p:spPr>
          <a:xfrm>
            <a:off x="5658683" y="9279255"/>
            <a:ext cx="130731" cy="130731"/>
          </a:xfrm>
          <a:prstGeom prst="roundRect">
            <a:avLst>
              <a:gd name="adj" fmla="val 349726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8" name="Text 15"/>
          <p:cNvSpPr/>
          <p:nvPr/>
        </p:nvSpPr>
        <p:spPr>
          <a:xfrm>
            <a:off x="5887522" y="9262824"/>
            <a:ext cx="408980" cy="1634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12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29.4%</a:t>
            </a:r>
            <a:endParaRPr lang="en-US" sz="1250" dirty="0"/>
          </a:p>
        </p:txBody>
      </p:sp>
      <p:sp>
        <p:nvSpPr>
          <p:cNvPr id="19" name="Text 16"/>
          <p:cNvSpPr/>
          <p:nvPr/>
        </p:nvSpPr>
        <p:spPr>
          <a:xfrm>
            <a:off x="5083850" y="9573458"/>
            <a:ext cx="1635085" cy="2043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Pistols</a:t>
            </a:r>
            <a:endParaRPr lang="en-US" sz="1250" dirty="0"/>
          </a:p>
        </p:txBody>
      </p:sp>
      <p:sp>
        <p:nvSpPr>
          <p:cNvPr id="20" name="Text 17"/>
          <p:cNvSpPr/>
          <p:nvPr/>
        </p:nvSpPr>
        <p:spPr>
          <a:xfrm>
            <a:off x="5083850" y="9856232"/>
            <a:ext cx="4462582" cy="2093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Second most common</a:t>
            </a:r>
            <a:endParaRPr lang="en-US" sz="1000" dirty="0"/>
          </a:p>
        </p:txBody>
      </p:sp>
      <p:sp>
        <p:nvSpPr>
          <p:cNvPr id="21" name="Shape 18"/>
          <p:cNvSpPr/>
          <p:nvPr/>
        </p:nvSpPr>
        <p:spPr>
          <a:xfrm>
            <a:off x="9709904" y="9279255"/>
            <a:ext cx="130731" cy="130731"/>
          </a:xfrm>
          <a:prstGeom prst="roundRect">
            <a:avLst>
              <a:gd name="adj" fmla="val 349726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2" name="Shape 19"/>
          <p:cNvSpPr/>
          <p:nvPr/>
        </p:nvSpPr>
        <p:spPr>
          <a:xfrm>
            <a:off x="9853613" y="9279255"/>
            <a:ext cx="130731" cy="130731"/>
          </a:xfrm>
          <a:prstGeom prst="roundRect">
            <a:avLst>
              <a:gd name="adj" fmla="val 349726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3" name="Shape 20"/>
          <p:cNvSpPr/>
          <p:nvPr/>
        </p:nvSpPr>
        <p:spPr>
          <a:xfrm>
            <a:off x="9997321" y="9279255"/>
            <a:ext cx="130731" cy="130731"/>
          </a:xfrm>
          <a:prstGeom prst="roundRect">
            <a:avLst>
              <a:gd name="adj" fmla="val 349726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4" name="Shape 21"/>
          <p:cNvSpPr/>
          <p:nvPr/>
        </p:nvSpPr>
        <p:spPr>
          <a:xfrm>
            <a:off x="10141029" y="9279255"/>
            <a:ext cx="130731" cy="130731"/>
          </a:xfrm>
          <a:prstGeom prst="roundRect">
            <a:avLst>
              <a:gd name="adj" fmla="val 349726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5" name="Shape 22"/>
          <p:cNvSpPr/>
          <p:nvPr/>
        </p:nvSpPr>
        <p:spPr>
          <a:xfrm>
            <a:off x="10284738" y="9279255"/>
            <a:ext cx="130731" cy="130731"/>
          </a:xfrm>
          <a:prstGeom prst="roundRect">
            <a:avLst>
              <a:gd name="adj" fmla="val 349726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6" name="Text 23"/>
          <p:cNvSpPr/>
          <p:nvPr/>
        </p:nvSpPr>
        <p:spPr>
          <a:xfrm>
            <a:off x="10513576" y="9262824"/>
            <a:ext cx="321707" cy="1634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12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7.8%</a:t>
            </a:r>
            <a:endParaRPr lang="en-US" sz="1250" dirty="0"/>
          </a:p>
        </p:txBody>
      </p:sp>
      <p:sp>
        <p:nvSpPr>
          <p:cNvPr id="27" name="Text 24"/>
          <p:cNvSpPr/>
          <p:nvPr/>
        </p:nvSpPr>
        <p:spPr>
          <a:xfrm>
            <a:off x="9709904" y="9573458"/>
            <a:ext cx="1635085" cy="2043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Other Weapons</a:t>
            </a:r>
            <a:endParaRPr lang="en-US" sz="1250" dirty="0"/>
          </a:p>
        </p:txBody>
      </p:sp>
      <p:sp>
        <p:nvSpPr>
          <p:cNvPr id="28" name="Text 25"/>
          <p:cNvSpPr/>
          <p:nvPr/>
        </p:nvSpPr>
        <p:spPr>
          <a:xfrm>
            <a:off x="9709904" y="9856232"/>
            <a:ext cx="4462582" cy="2093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Grenades, knives, missiles</a:t>
            </a:r>
            <a:endParaRPr lang="en-US" sz="10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22446" y="417909"/>
            <a:ext cx="6138267" cy="466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50"/>
              </a:lnSpc>
              <a:buNone/>
            </a:pPr>
            <a:r>
              <a:rPr lang="en-US" sz="29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Strengths and Areas for Improvement</a:t>
            </a:r>
            <a:endParaRPr lang="en-US" sz="2900" dirty="0"/>
          </a:p>
        </p:txBody>
      </p:sp>
      <p:sp>
        <p:nvSpPr>
          <p:cNvPr id="3" name="Text 1"/>
          <p:cNvSpPr/>
          <p:nvPr/>
        </p:nvSpPr>
        <p:spPr>
          <a:xfrm>
            <a:off x="522446" y="1257419"/>
            <a:ext cx="2239208" cy="2799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Top Performers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522446" y="1929051"/>
            <a:ext cx="6610707" cy="1905000"/>
          </a:xfrm>
          <a:prstGeom prst="roundRect">
            <a:avLst>
              <a:gd name="adj" fmla="val 3840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522446" y="1913811"/>
            <a:ext cx="6610707" cy="60960"/>
          </a:xfrm>
          <a:prstGeom prst="roundRect">
            <a:avLst>
              <a:gd name="adj" fmla="val 102853"/>
            </a:avLst>
          </a:prstGeom>
          <a:solidFill>
            <a:srgbClr val="43706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3603843" y="1705213"/>
            <a:ext cx="447794" cy="447794"/>
          </a:xfrm>
          <a:prstGeom prst="roundRect">
            <a:avLst>
              <a:gd name="adj" fmla="val 204201"/>
            </a:avLst>
          </a:prstGeom>
          <a:solidFill>
            <a:srgbClr val="43706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3738146" y="1817132"/>
            <a:ext cx="179070" cy="2238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1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686872" y="2302193"/>
            <a:ext cx="1865948" cy="2331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Grenade Detection</a:t>
            </a:r>
            <a:endParaRPr lang="en-US" sz="1450" dirty="0"/>
          </a:p>
        </p:txBody>
      </p:sp>
      <p:sp>
        <p:nvSpPr>
          <p:cNvPr id="9" name="Text 7"/>
          <p:cNvSpPr/>
          <p:nvPr/>
        </p:nvSpPr>
        <p:spPr>
          <a:xfrm>
            <a:off x="686872" y="2684502"/>
            <a:ext cx="6281857" cy="2388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Best overall: 68.7% mAP50-95</a:t>
            </a:r>
            <a:endParaRPr lang="en-US" sz="1150" dirty="0"/>
          </a:p>
        </p:txBody>
      </p:sp>
      <p:sp>
        <p:nvSpPr>
          <p:cNvPr id="10" name="Text 8"/>
          <p:cNvSpPr/>
          <p:nvPr/>
        </p:nvSpPr>
        <p:spPr>
          <a:xfrm>
            <a:off x="686872" y="3057644"/>
            <a:ext cx="6281857" cy="2388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High precision: 83.7%</a:t>
            </a:r>
            <a:endParaRPr lang="en-US" sz="1150" dirty="0"/>
          </a:p>
        </p:txBody>
      </p:sp>
      <p:sp>
        <p:nvSpPr>
          <p:cNvPr id="11" name="Text 9"/>
          <p:cNvSpPr/>
          <p:nvPr/>
        </p:nvSpPr>
        <p:spPr>
          <a:xfrm>
            <a:off x="686872" y="3430786"/>
            <a:ext cx="6281857" cy="2388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Most reliable detections</a:t>
            </a:r>
            <a:endParaRPr lang="en-US" sz="1150" dirty="0"/>
          </a:p>
        </p:txBody>
      </p:sp>
      <p:sp>
        <p:nvSpPr>
          <p:cNvPr id="12" name="Shape 10"/>
          <p:cNvSpPr/>
          <p:nvPr/>
        </p:nvSpPr>
        <p:spPr>
          <a:xfrm>
            <a:off x="522446" y="4207073"/>
            <a:ext cx="6610707" cy="1531858"/>
          </a:xfrm>
          <a:prstGeom prst="roundRect">
            <a:avLst>
              <a:gd name="adj" fmla="val 4775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Shape 11"/>
          <p:cNvSpPr/>
          <p:nvPr/>
        </p:nvSpPr>
        <p:spPr>
          <a:xfrm>
            <a:off x="522446" y="4191833"/>
            <a:ext cx="6610707" cy="60960"/>
          </a:xfrm>
          <a:prstGeom prst="roundRect">
            <a:avLst>
              <a:gd name="adj" fmla="val 102853"/>
            </a:avLst>
          </a:prstGeom>
          <a:solidFill>
            <a:srgbClr val="43706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Shape 12"/>
          <p:cNvSpPr/>
          <p:nvPr/>
        </p:nvSpPr>
        <p:spPr>
          <a:xfrm>
            <a:off x="3603843" y="3983236"/>
            <a:ext cx="447794" cy="447794"/>
          </a:xfrm>
          <a:prstGeom prst="roundRect">
            <a:avLst>
              <a:gd name="adj" fmla="val 204201"/>
            </a:avLst>
          </a:prstGeom>
          <a:solidFill>
            <a:srgbClr val="43706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3738146" y="4095155"/>
            <a:ext cx="179070" cy="2238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2</a:t>
            </a:r>
            <a:endParaRPr lang="en-US" sz="1400" dirty="0"/>
          </a:p>
        </p:txBody>
      </p:sp>
      <p:sp>
        <p:nvSpPr>
          <p:cNvPr id="16" name="Text 14"/>
          <p:cNvSpPr/>
          <p:nvPr/>
        </p:nvSpPr>
        <p:spPr>
          <a:xfrm>
            <a:off x="686872" y="4580215"/>
            <a:ext cx="1865948" cy="2331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Pistol Detection</a:t>
            </a:r>
            <a:endParaRPr lang="en-US" sz="1450" dirty="0"/>
          </a:p>
        </p:txBody>
      </p:sp>
      <p:sp>
        <p:nvSpPr>
          <p:cNvPr id="17" name="Text 15"/>
          <p:cNvSpPr/>
          <p:nvPr/>
        </p:nvSpPr>
        <p:spPr>
          <a:xfrm>
            <a:off x="686872" y="4962525"/>
            <a:ext cx="6281857" cy="2388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Strong precision: 86.3%</a:t>
            </a:r>
            <a:endParaRPr lang="en-US" sz="1150" dirty="0"/>
          </a:p>
        </p:txBody>
      </p:sp>
      <p:sp>
        <p:nvSpPr>
          <p:cNvPr id="18" name="Text 16"/>
          <p:cNvSpPr/>
          <p:nvPr/>
        </p:nvSpPr>
        <p:spPr>
          <a:xfrm>
            <a:off x="686872" y="5335667"/>
            <a:ext cx="6281857" cy="2388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Good mAP50: 79.2%</a:t>
            </a:r>
            <a:endParaRPr lang="en-US" sz="1150" dirty="0"/>
          </a:p>
        </p:txBody>
      </p:sp>
      <p:sp>
        <p:nvSpPr>
          <p:cNvPr id="19" name="Shape 17"/>
          <p:cNvSpPr/>
          <p:nvPr/>
        </p:nvSpPr>
        <p:spPr>
          <a:xfrm>
            <a:off x="522446" y="6111954"/>
            <a:ext cx="6610707" cy="1531858"/>
          </a:xfrm>
          <a:prstGeom prst="roundRect">
            <a:avLst>
              <a:gd name="adj" fmla="val 4775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522446" y="6096714"/>
            <a:ext cx="6610707" cy="60960"/>
          </a:xfrm>
          <a:prstGeom prst="roundRect">
            <a:avLst>
              <a:gd name="adj" fmla="val 102853"/>
            </a:avLst>
          </a:prstGeom>
          <a:solidFill>
            <a:srgbClr val="43706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Shape 19"/>
          <p:cNvSpPr/>
          <p:nvPr/>
        </p:nvSpPr>
        <p:spPr>
          <a:xfrm>
            <a:off x="3603843" y="5888117"/>
            <a:ext cx="447794" cy="447794"/>
          </a:xfrm>
          <a:prstGeom prst="roundRect">
            <a:avLst>
              <a:gd name="adj" fmla="val 204201"/>
            </a:avLst>
          </a:prstGeom>
          <a:solidFill>
            <a:srgbClr val="43706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3738146" y="6000036"/>
            <a:ext cx="179070" cy="2238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3</a:t>
            </a:r>
            <a:endParaRPr lang="en-US" sz="1400" dirty="0"/>
          </a:p>
        </p:txBody>
      </p:sp>
      <p:sp>
        <p:nvSpPr>
          <p:cNvPr id="23" name="Text 21"/>
          <p:cNvSpPr/>
          <p:nvPr/>
        </p:nvSpPr>
        <p:spPr>
          <a:xfrm>
            <a:off x="686872" y="6485096"/>
            <a:ext cx="1865948" cy="2331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Rifle Detection</a:t>
            </a:r>
            <a:endParaRPr lang="en-US" sz="1450" dirty="0"/>
          </a:p>
        </p:txBody>
      </p:sp>
      <p:sp>
        <p:nvSpPr>
          <p:cNvPr id="24" name="Text 22"/>
          <p:cNvSpPr/>
          <p:nvPr/>
        </p:nvSpPr>
        <p:spPr>
          <a:xfrm>
            <a:off x="686872" y="6867406"/>
            <a:ext cx="6281857" cy="2388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High precision: 85.8%</a:t>
            </a:r>
            <a:endParaRPr lang="en-US" sz="1150" dirty="0"/>
          </a:p>
        </p:txBody>
      </p:sp>
      <p:sp>
        <p:nvSpPr>
          <p:cNvPr id="25" name="Text 23"/>
          <p:cNvSpPr/>
          <p:nvPr/>
        </p:nvSpPr>
        <p:spPr>
          <a:xfrm>
            <a:off x="686872" y="7240548"/>
            <a:ext cx="6281857" cy="2388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Most training data: 1,338 instances</a:t>
            </a:r>
            <a:endParaRPr lang="en-US" sz="1150" dirty="0"/>
          </a:p>
        </p:txBody>
      </p:sp>
      <p:sp>
        <p:nvSpPr>
          <p:cNvPr id="26" name="Text 24"/>
          <p:cNvSpPr/>
          <p:nvPr/>
        </p:nvSpPr>
        <p:spPr>
          <a:xfrm>
            <a:off x="7504867" y="1257419"/>
            <a:ext cx="2239208" cy="2799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Needs Improvement</a:t>
            </a:r>
            <a:endParaRPr lang="en-US" sz="1750" dirty="0"/>
          </a:p>
        </p:txBody>
      </p:sp>
      <p:sp>
        <p:nvSpPr>
          <p:cNvPr id="27" name="Shape 25"/>
          <p:cNvSpPr/>
          <p:nvPr/>
        </p:nvSpPr>
        <p:spPr>
          <a:xfrm>
            <a:off x="7504867" y="1705213"/>
            <a:ext cx="6610707" cy="1696283"/>
          </a:xfrm>
          <a:prstGeom prst="roundRect">
            <a:avLst>
              <a:gd name="adj" fmla="val 4312"/>
            </a:avLst>
          </a:prstGeom>
          <a:solidFill>
            <a:srgbClr val="FFFFFF"/>
          </a:solidFill>
          <a:ln w="1524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8" name="Shape 26"/>
          <p:cNvSpPr/>
          <p:nvPr/>
        </p:nvSpPr>
        <p:spPr>
          <a:xfrm>
            <a:off x="7489627" y="1705213"/>
            <a:ext cx="60960" cy="1696283"/>
          </a:xfrm>
          <a:prstGeom prst="roundRect">
            <a:avLst>
              <a:gd name="adj" fmla="val 102853"/>
            </a:avLst>
          </a:prstGeom>
          <a:solidFill>
            <a:srgbClr val="43706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7715012" y="1869638"/>
            <a:ext cx="1865948" cy="2331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Knife Detection</a:t>
            </a:r>
            <a:endParaRPr lang="en-US" sz="1450" dirty="0"/>
          </a:p>
        </p:txBody>
      </p:sp>
      <p:sp>
        <p:nvSpPr>
          <p:cNvPr id="30" name="Text 28"/>
          <p:cNvSpPr/>
          <p:nvPr/>
        </p:nvSpPr>
        <p:spPr>
          <a:xfrm>
            <a:off x="7715012" y="2251948"/>
            <a:ext cx="6236137" cy="2388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Lowest mAP50-95: 43.5%</a:t>
            </a:r>
            <a:endParaRPr lang="en-US" sz="1150" dirty="0"/>
          </a:p>
        </p:txBody>
      </p:sp>
      <p:sp>
        <p:nvSpPr>
          <p:cNvPr id="31" name="Text 29"/>
          <p:cNvSpPr/>
          <p:nvPr/>
        </p:nvSpPr>
        <p:spPr>
          <a:xfrm>
            <a:off x="7715012" y="2625090"/>
            <a:ext cx="6236137" cy="2388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Recall only 60.2%</a:t>
            </a:r>
            <a:endParaRPr lang="en-US" sz="1150" dirty="0"/>
          </a:p>
        </p:txBody>
      </p:sp>
      <p:sp>
        <p:nvSpPr>
          <p:cNvPr id="32" name="Text 30"/>
          <p:cNvSpPr/>
          <p:nvPr/>
        </p:nvSpPr>
        <p:spPr>
          <a:xfrm>
            <a:off x="7715012" y="2998232"/>
            <a:ext cx="6236137" cy="2388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Challenges: Small size, less distinctive features</a:t>
            </a:r>
            <a:endParaRPr lang="en-US" sz="1150" dirty="0"/>
          </a:p>
        </p:txBody>
      </p:sp>
      <p:sp>
        <p:nvSpPr>
          <p:cNvPr id="33" name="Shape 31"/>
          <p:cNvSpPr/>
          <p:nvPr/>
        </p:nvSpPr>
        <p:spPr>
          <a:xfrm>
            <a:off x="7504867" y="3550682"/>
            <a:ext cx="6610707" cy="1323142"/>
          </a:xfrm>
          <a:prstGeom prst="roundRect">
            <a:avLst>
              <a:gd name="adj" fmla="val 5529"/>
            </a:avLst>
          </a:prstGeom>
          <a:solidFill>
            <a:srgbClr val="FFFFFF"/>
          </a:solidFill>
          <a:ln w="1524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4" name="Shape 32"/>
          <p:cNvSpPr/>
          <p:nvPr/>
        </p:nvSpPr>
        <p:spPr>
          <a:xfrm>
            <a:off x="7489627" y="3550682"/>
            <a:ext cx="60960" cy="1323142"/>
          </a:xfrm>
          <a:prstGeom prst="roundRect">
            <a:avLst>
              <a:gd name="adj" fmla="val 102853"/>
            </a:avLst>
          </a:prstGeom>
          <a:solidFill>
            <a:srgbClr val="43706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Text 33"/>
          <p:cNvSpPr/>
          <p:nvPr/>
        </p:nvSpPr>
        <p:spPr>
          <a:xfrm>
            <a:off x="7715012" y="3715107"/>
            <a:ext cx="1865948" cy="2331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Missile Detection</a:t>
            </a:r>
            <a:endParaRPr lang="en-US" sz="1450" dirty="0"/>
          </a:p>
        </p:txBody>
      </p:sp>
      <p:sp>
        <p:nvSpPr>
          <p:cNvPr id="36" name="Text 34"/>
          <p:cNvSpPr/>
          <p:nvPr/>
        </p:nvSpPr>
        <p:spPr>
          <a:xfrm>
            <a:off x="7715012" y="4097417"/>
            <a:ext cx="6236137" cy="2388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Very limited data: only 7 test instances</a:t>
            </a:r>
            <a:endParaRPr lang="en-US" sz="1150" dirty="0"/>
          </a:p>
        </p:txBody>
      </p:sp>
      <p:sp>
        <p:nvSpPr>
          <p:cNvPr id="37" name="Text 35"/>
          <p:cNvSpPr/>
          <p:nvPr/>
        </p:nvSpPr>
        <p:spPr>
          <a:xfrm>
            <a:off x="7715012" y="4470559"/>
            <a:ext cx="6236137" cy="2388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Class imbalance issue</a:t>
            </a:r>
            <a:endParaRPr lang="en-US" sz="1150" dirty="0"/>
          </a:p>
        </p:txBody>
      </p:sp>
      <p:sp>
        <p:nvSpPr>
          <p:cNvPr id="38" name="Shape 36"/>
          <p:cNvSpPr/>
          <p:nvPr/>
        </p:nvSpPr>
        <p:spPr>
          <a:xfrm>
            <a:off x="7504867" y="5041702"/>
            <a:ext cx="6610707" cy="634127"/>
          </a:xfrm>
          <a:prstGeom prst="roundRect">
            <a:avLst>
              <a:gd name="adj" fmla="val 9887"/>
            </a:avLst>
          </a:prstGeom>
          <a:solidFill>
            <a:srgbClr val="CFE2DE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3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4052" y="5249942"/>
            <a:ext cx="186571" cy="149185"/>
          </a:xfrm>
          <a:prstGeom prst="rect">
            <a:avLst/>
          </a:prstGeom>
        </p:spPr>
      </p:pic>
      <p:sp>
        <p:nvSpPr>
          <p:cNvPr id="40" name="Text 37"/>
          <p:cNvSpPr/>
          <p:nvPr/>
        </p:nvSpPr>
        <p:spPr>
          <a:xfrm>
            <a:off x="7989808" y="5228153"/>
            <a:ext cx="5976580" cy="2388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000000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Action needed: More knife and missile training data</a:t>
            </a:r>
            <a:endParaRPr lang="en-US" sz="115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09786" y="333494"/>
            <a:ext cx="6404015" cy="3780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Model Export &amp; Optimization</a:t>
            </a:r>
            <a:endParaRPr lang="en-US" sz="2350" dirty="0"/>
          </a:p>
        </p:txBody>
      </p:sp>
      <p:sp>
        <p:nvSpPr>
          <p:cNvPr id="4" name="Text 1"/>
          <p:cNvSpPr/>
          <p:nvPr/>
        </p:nvSpPr>
        <p:spPr>
          <a:xfrm>
            <a:off x="5909786" y="892969"/>
            <a:ext cx="8297228" cy="1934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Model successfully exported to ONNX format for deployment across multiple platforms.</a:t>
            </a:r>
            <a:endParaRPr lang="en-US" sz="9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9786" y="1222534"/>
            <a:ext cx="604837" cy="725805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635591" y="1343501"/>
            <a:ext cx="1512094" cy="188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PyTorch Model</a:t>
            </a:r>
            <a:endParaRPr lang="en-US" sz="1150" dirty="0"/>
          </a:p>
        </p:txBody>
      </p:sp>
      <p:sp>
        <p:nvSpPr>
          <p:cNvPr id="7" name="Text 3"/>
          <p:cNvSpPr/>
          <p:nvPr/>
        </p:nvSpPr>
        <p:spPr>
          <a:xfrm>
            <a:off x="6635591" y="1604963"/>
            <a:ext cx="7571423" cy="1934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Original: 6.0 MB</a:t>
            </a:r>
            <a:endParaRPr lang="en-US" sz="9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09786" y="1948339"/>
            <a:ext cx="604837" cy="725805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6635591" y="2069306"/>
            <a:ext cx="1512094" cy="188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ONNX Export</a:t>
            </a:r>
            <a:endParaRPr lang="en-US" sz="1150" dirty="0"/>
          </a:p>
        </p:txBody>
      </p:sp>
      <p:sp>
        <p:nvSpPr>
          <p:cNvPr id="10" name="Text 5"/>
          <p:cNvSpPr/>
          <p:nvPr/>
        </p:nvSpPr>
        <p:spPr>
          <a:xfrm>
            <a:off x="6635591" y="2330768"/>
            <a:ext cx="7571423" cy="1934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Optimized: 11.7 MB</a:t>
            </a:r>
            <a:endParaRPr lang="en-US" sz="9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09786" y="2674144"/>
            <a:ext cx="604837" cy="725805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6635591" y="2795111"/>
            <a:ext cx="1512094" cy="188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Multi-Platform</a:t>
            </a:r>
            <a:endParaRPr lang="en-US" sz="1150" dirty="0"/>
          </a:p>
        </p:txBody>
      </p:sp>
      <p:sp>
        <p:nvSpPr>
          <p:cNvPr id="13" name="Text 7"/>
          <p:cNvSpPr/>
          <p:nvPr/>
        </p:nvSpPr>
        <p:spPr>
          <a:xfrm>
            <a:off x="6635591" y="3056573"/>
            <a:ext cx="7571423" cy="1934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Ready for production</a:t>
            </a:r>
            <a:endParaRPr lang="en-US" sz="95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909786" y="3536037"/>
            <a:ext cx="302419" cy="302419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5909786" y="3989665"/>
            <a:ext cx="1512094" cy="188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ONNX Runtime</a:t>
            </a:r>
            <a:endParaRPr lang="en-US" sz="1150" dirty="0"/>
          </a:p>
        </p:txBody>
      </p:sp>
      <p:sp>
        <p:nvSpPr>
          <p:cNvPr id="16" name="Text 9"/>
          <p:cNvSpPr/>
          <p:nvPr/>
        </p:nvSpPr>
        <p:spPr>
          <a:xfrm>
            <a:off x="5909786" y="4251127"/>
            <a:ext cx="8297228" cy="1934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CPU/GPU deployment for flexible infrastructure</a:t>
            </a:r>
            <a:endParaRPr lang="en-US" sz="950" dirty="0"/>
          </a:p>
        </p:txBody>
      </p:sp>
      <p:pic>
        <p:nvPicPr>
          <p:cNvPr id="17" name="Image 5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909786" y="4686538"/>
            <a:ext cx="302419" cy="302419"/>
          </a:xfrm>
          <a:prstGeom prst="rect">
            <a:avLst/>
          </a:prstGeom>
        </p:spPr>
      </p:pic>
      <p:sp>
        <p:nvSpPr>
          <p:cNvPr id="18" name="Text 10"/>
          <p:cNvSpPr/>
          <p:nvPr/>
        </p:nvSpPr>
        <p:spPr>
          <a:xfrm>
            <a:off x="5909786" y="5140166"/>
            <a:ext cx="1512094" cy="188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TensorRT</a:t>
            </a:r>
            <a:endParaRPr lang="en-US" sz="1150" dirty="0"/>
          </a:p>
        </p:txBody>
      </p:sp>
      <p:sp>
        <p:nvSpPr>
          <p:cNvPr id="19" name="Text 11"/>
          <p:cNvSpPr/>
          <p:nvPr/>
        </p:nvSpPr>
        <p:spPr>
          <a:xfrm>
            <a:off x="5909786" y="5401628"/>
            <a:ext cx="8297228" cy="1934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Optimized for NVIDIA GPU acceleration</a:t>
            </a:r>
            <a:endParaRPr lang="en-US" sz="950" dirty="0"/>
          </a:p>
        </p:txBody>
      </p:sp>
      <p:pic>
        <p:nvPicPr>
          <p:cNvPr id="20" name="Image 6" descr="preencoded.png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5909786" y="5837039"/>
            <a:ext cx="302419" cy="302419"/>
          </a:xfrm>
          <a:prstGeom prst="rect">
            <a:avLst/>
          </a:prstGeom>
        </p:spPr>
      </p:pic>
      <p:sp>
        <p:nvSpPr>
          <p:cNvPr id="21" name="Text 12"/>
          <p:cNvSpPr/>
          <p:nvPr/>
        </p:nvSpPr>
        <p:spPr>
          <a:xfrm>
            <a:off x="5909786" y="6290667"/>
            <a:ext cx="1512094" cy="188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OpenVINO</a:t>
            </a:r>
            <a:endParaRPr lang="en-US" sz="1150" dirty="0"/>
          </a:p>
        </p:txBody>
      </p:sp>
      <p:sp>
        <p:nvSpPr>
          <p:cNvPr id="22" name="Text 13"/>
          <p:cNvSpPr/>
          <p:nvPr/>
        </p:nvSpPr>
        <p:spPr>
          <a:xfrm>
            <a:off x="5909786" y="6552128"/>
            <a:ext cx="8297228" cy="1934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Intel hardware optimization</a:t>
            </a:r>
            <a:endParaRPr lang="en-US" sz="950" dirty="0"/>
          </a:p>
        </p:txBody>
      </p:sp>
      <p:pic>
        <p:nvPicPr>
          <p:cNvPr id="23" name="Image 7" descr="preencoded.png"/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5909786" y="6987540"/>
            <a:ext cx="302419" cy="302419"/>
          </a:xfrm>
          <a:prstGeom prst="rect">
            <a:avLst/>
          </a:prstGeom>
        </p:spPr>
      </p:pic>
      <p:sp>
        <p:nvSpPr>
          <p:cNvPr id="24" name="Text 14"/>
          <p:cNvSpPr/>
          <p:nvPr/>
        </p:nvSpPr>
        <p:spPr>
          <a:xfrm>
            <a:off x="5909786" y="7441168"/>
            <a:ext cx="1512094" cy="188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Mobile Deployment</a:t>
            </a:r>
            <a:endParaRPr lang="en-US" sz="1150" dirty="0"/>
          </a:p>
        </p:txBody>
      </p:sp>
      <p:sp>
        <p:nvSpPr>
          <p:cNvPr id="25" name="Text 15"/>
          <p:cNvSpPr/>
          <p:nvPr/>
        </p:nvSpPr>
        <p:spPr>
          <a:xfrm>
            <a:off x="5909786" y="7702629"/>
            <a:ext cx="8297228" cy="1934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iOS and Android compatibility</a:t>
            </a:r>
            <a:endParaRPr lang="en-US" sz="95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11812"/>
            <a:ext cx="969359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Beyond Images: Video &amp; Live Detection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27421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YOLOv8n processes at 30+ FPS on GPU, enabling real-time threat detection across multiple input sources.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175760"/>
            <a:ext cx="29470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Batch Image Processing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4666178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Process entire folders of images with confidence scoring for each detection. Export results as CSV/JSON.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235893" y="41757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Video File Analysis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5235893" y="4666178"/>
            <a:ext cx="415861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Frame-by-frame weapon detection. Output annotated video with bounding boxes and detection statistics per video.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9677995" y="4175760"/>
            <a:ext cx="37014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Real-Time Webcam Detection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9677995" y="4666178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Live surveillance integration with instant threat alerts. Ready for CCTV deployment.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977CE-B910-3A47-A7A0-8BE0CC9CB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Who are the AI Mavericks?</a:t>
            </a:r>
          </a:p>
        </p:txBody>
      </p:sp>
      <p:pic>
        <p:nvPicPr>
          <p:cNvPr id="5" name="Picture 4" descr="A person looking down with a beard&#10;&#10;AI-generated content may be incorrect.">
            <a:extLst>
              <a:ext uri="{FF2B5EF4-FFF2-40B4-BE49-F238E27FC236}">
                <a16:creationId xmlns:a16="http://schemas.microsoft.com/office/drawing/2014/main" id="{EAEFE334-DEC2-97A4-4E25-F170361AD9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472" y="2488442"/>
            <a:ext cx="2370161" cy="237016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F296D83-59BF-3C17-2AA8-E4410F7C4218}"/>
              </a:ext>
            </a:extLst>
          </p:cNvPr>
          <p:cNvSpPr txBox="1"/>
          <p:nvPr/>
        </p:nvSpPr>
        <p:spPr>
          <a:xfrm>
            <a:off x="630071" y="5087386"/>
            <a:ext cx="2647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Martel Sans" panose="020B0604020202020204" charset="0"/>
                <a:cs typeface="Martel Sans" panose="020B0604020202020204" charset="0"/>
              </a:rPr>
              <a:t>Emmanuel Chiobi</a:t>
            </a:r>
          </a:p>
        </p:txBody>
      </p:sp>
      <p:pic>
        <p:nvPicPr>
          <p:cNvPr id="7" name="Picture 6" descr="A person looking down with a beard&#10;&#10;AI-generated content may be incorrect.">
            <a:extLst>
              <a:ext uri="{FF2B5EF4-FFF2-40B4-BE49-F238E27FC236}">
                <a16:creationId xmlns:a16="http://schemas.microsoft.com/office/drawing/2014/main" id="{EF56B490-C692-08F8-F4B3-76BD3D4D11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341126" y="2488442"/>
            <a:ext cx="2370161" cy="237016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D7BE0EE-0DDF-7571-3CB4-EBD8A666D3F5}"/>
              </a:ext>
            </a:extLst>
          </p:cNvPr>
          <p:cNvSpPr txBox="1"/>
          <p:nvPr/>
        </p:nvSpPr>
        <p:spPr>
          <a:xfrm>
            <a:off x="4188725" y="5087386"/>
            <a:ext cx="2647666" cy="836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850"/>
              </a:lnSpc>
            </a:pPr>
            <a:r>
              <a:rPr lang="en-US" dirty="0" err="1">
                <a:solidFill>
                  <a:srgbClr val="2C3249"/>
                </a:solidFill>
                <a:latin typeface="Martel Sans" pitchFamily="34" charset="0"/>
                <a:cs typeface="Martel Sans" pitchFamily="34" charset="-120"/>
              </a:rPr>
              <a:t>Veekshitha</a:t>
            </a:r>
            <a:r>
              <a:rPr lang="en-US" dirty="0">
                <a:solidFill>
                  <a:srgbClr val="2C3249"/>
                </a:solidFill>
                <a:latin typeface="Martel Sans" pitchFamily="34" charset="0"/>
                <a:cs typeface="Martel Sans" pitchFamily="34" charset="-120"/>
              </a:rPr>
              <a:t> </a:t>
            </a:r>
            <a:r>
              <a:rPr lang="en-US" dirty="0" err="1">
                <a:solidFill>
                  <a:srgbClr val="2C3249"/>
                </a:solidFill>
                <a:latin typeface="Martel Sans" pitchFamily="34" charset="0"/>
                <a:cs typeface="Martel Sans" pitchFamily="34" charset="-120"/>
              </a:rPr>
              <a:t>Beladara</a:t>
            </a:r>
            <a:r>
              <a:rPr lang="en-US" dirty="0">
                <a:solidFill>
                  <a:srgbClr val="2C3249"/>
                </a:solidFill>
                <a:latin typeface="Martel Sans" pitchFamily="34" charset="0"/>
                <a:cs typeface="Martel Sans" pitchFamily="34" charset="-120"/>
              </a:rPr>
              <a:t> </a:t>
            </a:r>
            <a:r>
              <a:rPr lang="en-US" dirty="0" err="1">
                <a:solidFill>
                  <a:srgbClr val="2C3249"/>
                </a:solidFill>
                <a:latin typeface="Martel Sans" pitchFamily="34" charset="0"/>
                <a:cs typeface="Martel Sans" pitchFamily="34" charset="-120"/>
              </a:rPr>
              <a:t>Nanjegowda</a:t>
            </a:r>
            <a:endParaRPr lang="en-US" dirty="0">
              <a:solidFill>
                <a:srgbClr val="2C3249"/>
              </a:solidFill>
              <a:latin typeface="Martel Sans" pitchFamily="34" charset="0"/>
              <a:cs typeface="Martel Sans" pitchFamily="34" charset="-120"/>
            </a:endParaRPr>
          </a:p>
        </p:txBody>
      </p:sp>
      <p:pic>
        <p:nvPicPr>
          <p:cNvPr id="11" name="Picture 10" descr="A person looking down with a beard&#10;&#10;AI-generated content may be incorrect.">
            <a:extLst>
              <a:ext uri="{FF2B5EF4-FFF2-40B4-BE49-F238E27FC236}">
                <a16:creationId xmlns:a16="http://schemas.microsoft.com/office/drawing/2014/main" id="{CC04DDC4-1819-19B5-C0A1-E1BCDDD078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634786" y="2481618"/>
            <a:ext cx="2370161" cy="237016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843EF9E-6986-FBB1-8D3A-45D04808CE57}"/>
              </a:ext>
            </a:extLst>
          </p:cNvPr>
          <p:cNvSpPr txBox="1"/>
          <p:nvPr/>
        </p:nvSpPr>
        <p:spPr>
          <a:xfrm>
            <a:off x="7482385" y="5080562"/>
            <a:ext cx="2647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Martel Sans" panose="020B0604020202020204" charset="0"/>
                <a:cs typeface="Martel Sans" panose="020B0604020202020204" charset="0"/>
              </a:rPr>
              <a:t>Sai Shashank Pannala</a:t>
            </a:r>
          </a:p>
        </p:txBody>
      </p:sp>
      <p:pic>
        <p:nvPicPr>
          <p:cNvPr id="13" name="Picture 12" descr="A person looking down with a beard&#10;&#10;AI-generated content may be incorrect.">
            <a:extLst>
              <a:ext uri="{FF2B5EF4-FFF2-40B4-BE49-F238E27FC236}">
                <a16:creationId xmlns:a16="http://schemas.microsoft.com/office/drawing/2014/main" id="{72368A3E-6051-6529-FD5B-EC90525583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041039" y="2481618"/>
            <a:ext cx="2370161" cy="237016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F02BE40-BB71-EDA0-0188-9D2237824523}"/>
              </a:ext>
            </a:extLst>
          </p:cNvPr>
          <p:cNvSpPr txBox="1"/>
          <p:nvPr/>
        </p:nvSpPr>
        <p:spPr>
          <a:xfrm>
            <a:off x="10888638" y="5080562"/>
            <a:ext cx="26476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Martel Sans" panose="020B0604020202020204" charset="0"/>
                <a:cs typeface="Martel Sans" panose="020B0604020202020204" charset="0"/>
              </a:rPr>
              <a:t>Ishita Manish Kulkarni </a:t>
            </a:r>
          </a:p>
        </p:txBody>
      </p:sp>
    </p:spTree>
    <p:extLst>
      <p:ext uri="{BB962C8B-B14F-4D97-AF65-F5344CB8AC3E}">
        <p14:creationId xmlns:p14="http://schemas.microsoft.com/office/powerpoint/2010/main" val="37108786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5907" y="460296"/>
            <a:ext cx="7318891" cy="523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2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Honest Assessment: Current Limitations</a:t>
            </a:r>
            <a:endParaRPr lang="en-US" sz="3250" dirty="0"/>
          </a:p>
        </p:txBody>
      </p:sp>
      <p:sp>
        <p:nvSpPr>
          <p:cNvPr id="3" name="Text 1"/>
          <p:cNvSpPr/>
          <p:nvPr/>
        </p:nvSpPr>
        <p:spPr>
          <a:xfrm>
            <a:off x="585907" y="1318141"/>
            <a:ext cx="13458587" cy="267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Transparent evaluation of challenges guides future improvements and realistic deployment expectations.</a:t>
            </a:r>
            <a:endParaRPr lang="en-US" sz="1300" dirty="0"/>
          </a:p>
        </p:txBody>
      </p:sp>
      <p:sp>
        <p:nvSpPr>
          <p:cNvPr id="4" name="Shape 2"/>
          <p:cNvSpPr/>
          <p:nvPr/>
        </p:nvSpPr>
        <p:spPr>
          <a:xfrm>
            <a:off x="585907" y="1774150"/>
            <a:ext cx="13458587" cy="1378387"/>
          </a:xfrm>
          <a:prstGeom prst="roundRect">
            <a:avLst>
              <a:gd name="adj" fmla="val 5101"/>
            </a:avLst>
          </a:prstGeom>
          <a:solidFill>
            <a:srgbClr val="FFFFFF"/>
          </a:solidFill>
          <a:ln w="2286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608767" y="1797010"/>
            <a:ext cx="669608" cy="1332667"/>
          </a:xfrm>
          <a:prstGeom prst="roundRect">
            <a:avLst>
              <a:gd name="adj" fmla="val 6403"/>
            </a:avLst>
          </a:prstGeom>
          <a:solidFill>
            <a:srgbClr val="DFEC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814149" y="2306360"/>
            <a:ext cx="251103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9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1</a:t>
            </a:r>
            <a:endParaRPr lang="en-US" sz="1950" dirty="0"/>
          </a:p>
        </p:txBody>
      </p:sp>
      <p:sp>
        <p:nvSpPr>
          <p:cNvPr id="7" name="Text 5"/>
          <p:cNvSpPr/>
          <p:nvPr/>
        </p:nvSpPr>
        <p:spPr>
          <a:xfrm>
            <a:off x="1445776" y="1964412"/>
            <a:ext cx="2092523" cy="261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Class Imbalance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445776" y="2326362"/>
            <a:ext cx="12408456" cy="267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Missile severely underrepresented. Knife data limited.</a:t>
            </a:r>
            <a:endParaRPr lang="en-US" sz="1300" dirty="0"/>
          </a:p>
        </p:txBody>
      </p:sp>
      <p:sp>
        <p:nvSpPr>
          <p:cNvPr id="9" name="Text 7"/>
          <p:cNvSpPr/>
          <p:nvPr/>
        </p:nvSpPr>
        <p:spPr>
          <a:xfrm>
            <a:off x="1445776" y="2694503"/>
            <a:ext cx="12408456" cy="267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Solution:</a:t>
            </a:r>
            <a:r>
              <a:rPr lang="en-US" sz="13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Collect more balanced dataset</a:t>
            </a:r>
            <a:endParaRPr lang="en-US" sz="1300" dirty="0"/>
          </a:p>
        </p:txBody>
      </p:sp>
      <p:sp>
        <p:nvSpPr>
          <p:cNvPr id="10" name="Shape 8"/>
          <p:cNvSpPr/>
          <p:nvPr/>
        </p:nvSpPr>
        <p:spPr>
          <a:xfrm>
            <a:off x="585907" y="3319939"/>
            <a:ext cx="13458587" cy="1378387"/>
          </a:xfrm>
          <a:prstGeom prst="roundRect">
            <a:avLst>
              <a:gd name="adj" fmla="val 5101"/>
            </a:avLst>
          </a:prstGeom>
          <a:solidFill>
            <a:srgbClr val="FFFFFF"/>
          </a:solidFill>
          <a:ln w="2286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Shape 9"/>
          <p:cNvSpPr/>
          <p:nvPr/>
        </p:nvSpPr>
        <p:spPr>
          <a:xfrm>
            <a:off x="608767" y="3342799"/>
            <a:ext cx="669608" cy="1332667"/>
          </a:xfrm>
          <a:prstGeom prst="roundRect">
            <a:avLst>
              <a:gd name="adj" fmla="val 6403"/>
            </a:avLst>
          </a:prstGeom>
          <a:solidFill>
            <a:srgbClr val="DFEC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814149" y="3852148"/>
            <a:ext cx="251103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9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2</a:t>
            </a:r>
            <a:endParaRPr lang="en-US" sz="1950" dirty="0"/>
          </a:p>
        </p:txBody>
      </p:sp>
      <p:sp>
        <p:nvSpPr>
          <p:cNvPr id="13" name="Text 11"/>
          <p:cNvSpPr/>
          <p:nvPr/>
        </p:nvSpPr>
        <p:spPr>
          <a:xfrm>
            <a:off x="1445776" y="3510201"/>
            <a:ext cx="2092523" cy="261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Recall Gap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1445776" y="3872151"/>
            <a:ext cx="12408456" cy="267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70% recall means 30% of weapons missed. Trade-off between speed and accuracy.</a:t>
            </a:r>
            <a:endParaRPr lang="en-US" sz="1300" dirty="0"/>
          </a:p>
        </p:txBody>
      </p:sp>
      <p:sp>
        <p:nvSpPr>
          <p:cNvPr id="15" name="Text 13"/>
          <p:cNvSpPr/>
          <p:nvPr/>
        </p:nvSpPr>
        <p:spPr>
          <a:xfrm>
            <a:off x="1445776" y="4240292"/>
            <a:ext cx="12408456" cy="267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Solution:</a:t>
            </a:r>
            <a:r>
              <a:rPr lang="en-US" sz="13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Consider YOLOv8s/m for higher accuracy</a:t>
            </a:r>
            <a:endParaRPr lang="en-US" sz="1300" dirty="0"/>
          </a:p>
        </p:txBody>
      </p:sp>
      <p:sp>
        <p:nvSpPr>
          <p:cNvPr id="16" name="Shape 14"/>
          <p:cNvSpPr/>
          <p:nvPr/>
        </p:nvSpPr>
        <p:spPr>
          <a:xfrm>
            <a:off x="585907" y="4865727"/>
            <a:ext cx="13458587" cy="1378387"/>
          </a:xfrm>
          <a:prstGeom prst="roundRect">
            <a:avLst>
              <a:gd name="adj" fmla="val 5101"/>
            </a:avLst>
          </a:prstGeom>
          <a:solidFill>
            <a:srgbClr val="FFFFFF"/>
          </a:solidFill>
          <a:ln w="2286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608767" y="4888587"/>
            <a:ext cx="669608" cy="1332667"/>
          </a:xfrm>
          <a:prstGeom prst="roundRect">
            <a:avLst>
              <a:gd name="adj" fmla="val 6403"/>
            </a:avLst>
          </a:prstGeom>
          <a:solidFill>
            <a:srgbClr val="DFEC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814149" y="5397937"/>
            <a:ext cx="251103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9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3</a:t>
            </a:r>
            <a:endParaRPr lang="en-US" sz="1950" dirty="0"/>
          </a:p>
        </p:txBody>
      </p:sp>
      <p:sp>
        <p:nvSpPr>
          <p:cNvPr id="19" name="Text 17"/>
          <p:cNvSpPr/>
          <p:nvPr/>
        </p:nvSpPr>
        <p:spPr>
          <a:xfrm>
            <a:off x="1445776" y="5055989"/>
            <a:ext cx="2104549" cy="261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Small Object Detection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445776" y="5417939"/>
            <a:ext cx="12408456" cy="267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Knives difficult to detect due to small size and variable appearance. mAP50-95 gap indicates IoU sensitivity.</a:t>
            </a:r>
            <a:endParaRPr lang="en-US" sz="1300" dirty="0"/>
          </a:p>
        </p:txBody>
      </p:sp>
      <p:sp>
        <p:nvSpPr>
          <p:cNvPr id="21" name="Text 19"/>
          <p:cNvSpPr/>
          <p:nvPr/>
        </p:nvSpPr>
        <p:spPr>
          <a:xfrm>
            <a:off x="1445776" y="5786080"/>
            <a:ext cx="12408456" cy="267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Solution:</a:t>
            </a:r>
            <a:r>
              <a:rPr lang="en-US" sz="13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Multi-scale training, data augmentation</a:t>
            </a:r>
            <a:endParaRPr lang="en-US" sz="1300" dirty="0"/>
          </a:p>
        </p:txBody>
      </p:sp>
      <p:sp>
        <p:nvSpPr>
          <p:cNvPr id="22" name="Shape 20"/>
          <p:cNvSpPr/>
          <p:nvPr/>
        </p:nvSpPr>
        <p:spPr>
          <a:xfrm>
            <a:off x="585907" y="6411516"/>
            <a:ext cx="13458587" cy="1378387"/>
          </a:xfrm>
          <a:prstGeom prst="roundRect">
            <a:avLst>
              <a:gd name="adj" fmla="val 5101"/>
            </a:avLst>
          </a:prstGeom>
          <a:solidFill>
            <a:srgbClr val="FFFFFF"/>
          </a:solidFill>
          <a:ln w="2286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3" name="Shape 21"/>
          <p:cNvSpPr/>
          <p:nvPr/>
        </p:nvSpPr>
        <p:spPr>
          <a:xfrm>
            <a:off x="608767" y="6434376"/>
            <a:ext cx="669608" cy="1332667"/>
          </a:xfrm>
          <a:prstGeom prst="roundRect">
            <a:avLst>
              <a:gd name="adj" fmla="val 6403"/>
            </a:avLst>
          </a:prstGeom>
          <a:solidFill>
            <a:srgbClr val="DFEC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814149" y="6943725"/>
            <a:ext cx="251103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9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4</a:t>
            </a:r>
            <a:endParaRPr lang="en-US" sz="1950" dirty="0"/>
          </a:p>
        </p:txBody>
      </p:sp>
      <p:sp>
        <p:nvSpPr>
          <p:cNvPr id="25" name="Text 23"/>
          <p:cNvSpPr/>
          <p:nvPr/>
        </p:nvSpPr>
        <p:spPr>
          <a:xfrm>
            <a:off x="1445776" y="6601778"/>
            <a:ext cx="2092523" cy="261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Real-World Variability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1445776" y="6963728"/>
            <a:ext cx="12408456" cy="267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Lighting, occlusion, camera angles create challenges. Need diverse training scenarios.</a:t>
            </a:r>
            <a:endParaRPr lang="en-US" sz="1300" dirty="0"/>
          </a:p>
        </p:txBody>
      </p:sp>
      <p:sp>
        <p:nvSpPr>
          <p:cNvPr id="27" name="Text 25"/>
          <p:cNvSpPr/>
          <p:nvPr/>
        </p:nvSpPr>
        <p:spPr>
          <a:xfrm>
            <a:off x="1445776" y="7331869"/>
            <a:ext cx="12408456" cy="267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Solution:</a:t>
            </a:r>
            <a:r>
              <a:rPr lang="en-US" sz="13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Continuous learning from deployment</a:t>
            </a:r>
            <a:endParaRPr lang="en-US" sz="130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16598" y="496253"/>
            <a:ext cx="7883604" cy="11253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Vision for Deployment: Smart Surveillance Network</a:t>
            </a:r>
            <a:endParaRPr lang="en-US" sz="3500" dirty="0"/>
          </a:p>
        </p:txBody>
      </p:sp>
      <p:sp>
        <p:nvSpPr>
          <p:cNvPr id="4" name="Shape 1"/>
          <p:cNvSpPr/>
          <p:nvPr/>
        </p:nvSpPr>
        <p:spPr>
          <a:xfrm>
            <a:off x="6296620" y="2161699"/>
            <a:ext cx="180023" cy="1055251"/>
          </a:xfrm>
          <a:prstGeom prst="roundRect">
            <a:avLst>
              <a:gd name="adj" fmla="val 42012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6116598" y="2043589"/>
            <a:ext cx="540187" cy="540187"/>
          </a:xfrm>
          <a:prstGeom prst="roundRect">
            <a:avLst>
              <a:gd name="adj" fmla="val 84637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51615" y="2178606"/>
            <a:ext cx="270034" cy="27003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836807" y="2071688"/>
            <a:ext cx="2486382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Phase 1: CCTV Integration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6836807" y="2461022"/>
            <a:ext cx="7163395" cy="5760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Connect to existing IP camera networks. Real-time video stream processing with multi-camera monitoring dashboard and geographic mapping.</a:t>
            </a:r>
            <a:endParaRPr lang="en-US" sz="1400" dirty="0"/>
          </a:p>
        </p:txBody>
      </p:sp>
      <p:sp>
        <p:nvSpPr>
          <p:cNvPr id="9" name="Shape 5"/>
          <p:cNvSpPr/>
          <p:nvPr/>
        </p:nvSpPr>
        <p:spPr>
          <a:xfrm>
            <a:off x="6566654" y="3667125"/>
            <a:ext cx="180023" cy="1055251"/>
          </a:xfrm>
          <a:prstGeom prst="roundRect">
            <a:avLst>
              <a:gd name="adj" fmla="val 42012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Shape 6"/>
          <p:cNvSpPr/>
          <p:nvPr/>
        </p:nvSpPr>
        <p:spPr>
          <a:xfrm>
            <a:off x="6386632" y="3549015"/>
            <a:ext cx="540187" cy="540187"/>
          </a:xfrm>
          <a:prstGeom prst="roundRect">
            <a:avLst>
              <a:gd name="adj" fmla="val 84637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521648" y="3684032"/>
            <a:ext cx="270034" cy="270034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7106841" y="3577114"/>
            <a:ext cx="2250877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Phase 2: Alert System</a:t>
            </a:r>
            <a:endParaRPr lang="en-US" sz="1750" dirty="0"/>
          </a:p>
        </p:txBody>
      </p:sp>
      <p:sp>
        <p:nvSpPr>
          <p:cNvPr id="13" name="Text 8"/>
          <p:cNvSpPr/>
          <p:nvPr/>
        </p:nvSpPr>
        <p:spPr>
          <a:xfrm>
            <a:off x="7106841" y="3966448"/>
            <a:ext cx="6893362" cy="5760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Automatic threat detection alerts via SMS/Email. Integration with alarm systems and mobile app for security personnel.</a:t>
            </a:r>
            <a:endParaRPr lang="en-US" sz="1400" dirty="0"/>
          </a:p>
        </p:txBody>
      </p:sp>
      <p:sp>
        <p:nvSpPr>
          <p:cNvPr id="14" name="Shape 9"/>
          <p:cNvSpPr/>
          <p:nvPr/>
        </p:nvSpPr>
        <p:spPr>
          <a:xfrm>
            <a:off x="6836807" y="5172551"/>
            <a:ext cx="180023" cy="1055251"/>
          </a:xfrm>
          <a:prstGeom prst="roundRect">
            <a:avLst>
              <a:gd name="adj" fmla="val 42012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Shape 10"/>
          <p:cNvSpPr/>
          <p:nvPr/>
        </p:nvSpPr>
        <p:spPr>
          <a:xfrm>
            <a:off x="6656784" y="5054441"/>
            <a:ext cx="540187" cy="540187"/>
          </a:xfrm>
          <a:prstGeom prst="roundRect">
            <a:avLst>
              <a:gd name="adj" fmla="val 84637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791801" y="5189458"/>
            <a:ext cx="270034" cy="270034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7376993" y="5082540"/>
            <a:ext cx="2737009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Phase 3: Advanced Features</a:t>
            </a:r>
            <a:endParaRPr lang="en-US" sz="1750" dirty="0"/>
          </a:p>
        </p:txBody>
      </p:sp>
      <p:sp>
        <p:nvSpPr>
          <p:cNvPr id="18" name="Text 12"/>
          <p:cNvSpPr/>
          <p:nvPr/>
        </p:nvSpPr>
        <p:spPr>
          <a:xfrm>
            <a:off x="7376993" y="5471874"/>
            <a:ext cx="6623209" cy="5760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Person tracking with weapon. Threat level classification, historical analytics and reporting, AI-powered incident response.</a:t>
            </a:r>
            <a:endParaRPr lang="en-US" sz="1400" dirty="0"/>
          </a:p>
        </p:txBody>
      </p:sp>
      <p:sp>
        <p:nvSpPr>
          <p:cNvPr id="19" name="Shape 13"/>
          <p:cNvSpPr/>
          <p:nvPr/>
        </p:nvSpPr>
        <p:spPr>
          <a:xfrm>
            <a:off x="7106841" y="6677978"/>
            <a:ext cx="180023" cy="1055251"/>
          </a:xfrm>
          <a:prstGeom prst="roundRect">
            <a:avLst>
              <a:gd name="adj" fmla="val 42012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0" name="Shape 14"/>
          <p:cNvSpPr/>
          <p:nvPr/>
        </p:nvSpPr>
        <p:spPr>
          <a:xfrm>
            <a:off x="6926818" y="6559868"/>
            <a:ext cx="540187" cy="540187"/>
          </a:xfrm>
          <a:prstGeom prst="roundRect">
            <a:avLst>
              <a:gd name="adj" fmla="val 84637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21" name="Image 4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061835" y="6694884"/>
            <a:ext cx="270034" cy="270034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7647027" y="6587966"/>
            <a:ext cx="2250877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Phase 4: Scalability</a:t>
            </a:r>
            <a:endParaRPr lang="en-US" sz="1750" dirty="0"/>
          </a:p>
        </p:txBody>
      </p:sp>
      <p:sp>
        <p:nvSpPr>
          <p:cNvPr id="23" name="Text 16"/>
          <p:cNvSpPr/>
          <p:nvPr/>
        </p:nvSpPr>
        <p:spPr>
          <a:xfrm>
            <a:off x="7647027" y="6977301"/>
            <a:ext cx="6353175" cy="5760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Cloud-based processing infrastructure. Edge AI for low-latency detection, multi-location deployment, integration with law enforcement systems.</a:t>
            </a:r>
            <a:endParaRPr lang="en-US" sz="140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3787" y="609719"/>
            <a:ext cx="10035302" cy="690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Real-World Applications: Protecting Lives</a:t>
            </a:r>
            <a:endParaRPr lang="en-US" sz="4350" dirty="0"/>
          </a:p>
        </p:txBody>
      </p:sp>
      <p:sp>
        <p:nvSpPr>
          <p:cNvPr id="3" name="Text 1"/>
          <p:cNvSpPr/>
          <p:nvPr/>
        </p:nvSpPr>
        <p:spPr>
          <a:xfrm>
            <a:off x="773787" y="1742599"/>
            <a:ext cx="13082826" cy="353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AI can process 100+ cameras simultaneously, 24/7, with less than 1 second detection time.</a:t>
            </a:r>
            <a:endParaRPr lang="en-US" sz="1700" dirty="0"/>
          </a:p>
        </p:txBody>
      </p:sp>
      <p:sp>
        <p:nvSpPr>
          <p:cNvPr id="4" name="Shape 2"/>
          <p:cNvSpPr/>
          <p:nvPr/>
        </p:nvSpPr>
        <p:spPr>
          <a:xfrm>
            <a:off x="773787" y="2345055"/>
            <a:ext cx="4213622" cy="2526863"/>
          </a:xfrm>
          <a:prstGeom prst="roundRect">
            <a:avLst>
              <a:gd name="adj" fmla="val 3675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1002387" y="2573655"/>
            <a:ext cx="663178" cy="663178"/>
          </a:xfrm>
          <a:prstGeom prst="roundRect">
            <a:avLst>
              <a:gd name="adj" fmla="val 13786775"/>
            </a:avLst>
          </a:prstGeom>
          <a:solidFill>
            <a:srgbClr val="437066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84791" y="2755940"/>
            <a:ext cx="298371" cy="298371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002387" y="3457813"/>
            <a:ext cx="2763679" cy="345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Schools &amp; Universities</a:t>
            </a:r>
            <a:endParaRPr lang="en-US" sz="2150" dirty="0"/>
          </a:p>
        </p:txBody>
      </p:sp>
      <p:sp>
        <p:nvSpPr>
          <p:cNvPr id="8" name="Text 5"/>
          <p:cNvSpPr/>
          <p:nvPr/>
        </p:nvSpPr>
        <p:spPr>
          <a:xfrm>
            <a:off x="1002387" y="3935849"/>
            <a:ext cx="3756422" cy="7074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Prevent active shooter situations with automatic lockdown triggers</a:t>
            </a:r>
            <a:endParaRPr lang="en-US" sz="1700" dirty="0"/>
          </a:p>
        </p:txBody>
      </p:sp>
      <p:sp>
        <p:nvSpPr>
          <p:cNvPr id="9" name="Shape 6"/>
          <p:cNvSpPr/>
          <p:nvPr/>
        </p:nvSpPr>
        <p:spPr>
          <a:xfrm>
            <a:off x="5208389" y="2345055"/>
            <a:ext cx="4213622" cy="2526863"/>
          </a:xfrm>
          <a:prstGeom prst="roundRect">
            <a:avLst>
              <a:gd name="adj" fmla="val 3675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Shape 7"/>
          <p:cNvSpPr/>
          <p:nvPr/>
        </p:nvSpPr>
        <p:spPr>
          <a:xfrm>
            <a:off x="5436989" y="2573655"/>
            <a:ext cx="663178" cy="663178"/>
          </a:xfrm>
          <a:prstGeom prst="roundRect">
            <a:avLst>
              <a:gd name="adj" fmla="val 13786775"/>
            </a:avLst>
          </a:prstGeom>
          <a:solidFill>
            <a:srgbClr val="437066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619393" y="2755940"/>
            <a:ext cx="298371" cy="298371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5436989" y="3457813"/>
            <a:ext cx="3087648" cy="345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Airports &amp; Transportation</a:t>
            </a:r>
            <a:endParaRPr lang="en-US" sz="2150" dirty="0"/>
          </a:p>
        </p:txBody>
      </p:sp>
      <p:sp>
        <p:nvSpPr>
          <p:cNvPr id="13" name="Text 9"/>
          <p:cNvSpPr/>
          <p:nvPr/>
        </p:nvSpPr>
        <p:spPr>
          <a:xfrm>
            <a:off x="5436989" y="3935849"/>
            <a:ext cx="3756422" cy="7074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Enhanced security screening and perimeter monitoring</a:t>
            </a:r>
            <a:endParaRPr lang="en-US" sz="1700" dirty="0"/>
          </a:p>
        </p:txBody>
      </p:sp>
      <p:sp>
        <p:nvSpPr>
          <p:cNvPr id="14" name="Shape 10"/>
          <p:cNvSpPr/>
          <p:nvPr/>
        </p:nvSpPr>
        <p:spPr>
          <a:xfrm>
            <a:off x="9642991" y="2345055"/>
            <a:ext cx="4213622" cy="2526863"/>
          </a:xfrm>
          <a:prstGeom prst="roundRect">
            <a:avLst>
              <a:gd name="adj" fmla="val 3675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Shape 11"/>
          <p:cNvSpPr/>
          <p:nvPr/>
        </p:nvSpPr>
        <p:spPr>
          <a:xfrm>
            <a:off x="9871591" y="2573655"/>
            <a:ext cx="663178" cy="663178"/>
          </a:xfrm>
          <a:prstGeom prst="roundRect">
            <a:avLst>
              <a:gd name="adj" fmla="val 13786775"/>
            </a:avLst>
          </a:prstGeom>
          <a:solidFill>
            <a:srgbClr val="437066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053995" y="2755940"/>
            <a:ext cx="298371" cy="298371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9871591" y="3457813"/>
            <a:ext cx="2763679" cy="345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Corporate Buildings</a:t>
            </a:r>
            <a:endParaRPr lang="en-US" sz="2150" dirty="0"/>
          </a:p>
        </p:txBody>
      </p:sp>
      <p:sp>
        <p:nvSpPr>
          <p:cNvPr id="18" name="Text 13"/>
          <p:cNvSpPr/>
          <p:nvPr/>
        </p:nvSpPr>
        <p:spPr>
          <a:xfrm>
            <a:off x="9871591" y="3935849"/>
            <a:ext cx="3756422" cy="7074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Access control integration and visitor screening</a:t>
            </a:r>
            <a:endParaRPr lang="en-US" sz="1700" dirty="0"/>
          </a:p>
        </p:txBody>
      </p:sp>
      <p:sp>
        <p:nvSpPr>
          <p:cNvPr id="19" name="Shape 14"/>
          <p:cNvSpPr/>
          <p:nvPr/>
        </p:nvSpPr>
        <p:spPr>
          <a:xfrm>
            <a:off x="773787" y="5092898"/>
            <a:ext cx="6430923" cy="2526863"/>
          </a:xfrm>
          <a:prstGeom prst="roundRect">
            <a:avLst>
              <a:gd name="adj" fmla="val 3675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0" name="Shape 15"/>
          <p:cNvSpPr/>
          <p:nvPr/>
        </p:nvSpPr>
        <p:spPr>
          <a:xfrm>
            <a:off x="1002387" y="5321498"/>
            <a:ext cx="663178" cy="663178"/>
          </a:xfrm>
          <a:prstGeom prst="roundRect">
            <a:avLst>
              <a:gd name="adj" fmla="val 13786775"/>
            </a:avLst>
          </a:prstGeom>
          <a:solidFill>
            <a:srgbClr val="437066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21" name="Image 3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184791" y="5503783"/>
            <a:ext cx="298371" cy="298371"/>
          </a:xfrm>
          <a:prstGeom prst="rect">
            <a:avLst/>
          </a:prstGeom>
        </p:spPr>
      </p:pic>
      <p:sp>
        <p:nvSpPr>
          <p:cNvPr id="22" name="Text 16"/>
          <p:cNvSpPr/>
          <p:nvPr/>
        </p:nvSpPr>
        <p:spPr>
          <a:xfrm>
            <a:off x="1002387" y="6205657"/>
            <a:ext cx="2763679" cy="345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Government Facilities</a:t>
            </a:r>
            <a:endParaRPr lang="en-US" sz="2150" dirty="0"/>
          </a:p>
        </p:txBody>
      </p:sp>
      <p:sp>
        <p:nvSpPr>
          <p:cNvPr id="23" name="Text 17"/>
          <p:cNvSpPr/>
          <p:nvPr/>
        </p:nvSpPr>
        <p:spPr>
          <a:xfrm>
            <a:off x="1002387" y="6683693"/>
            <a:ext cx="5973723" cy="7074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High-security area monitoring and critical infrastructure protection</a:t>
            </a:r>
            <a:endParaRPr lang="en-US" sz="1700" dirty="0"/>
          </a:p>
        </p:txBody>
      </p:sp>
      <p:sp>
        <p:nvSpPr>
          <p:cNvPr id="24" name="Shape 18"/>
          <p:cNvSpPr/>
          <p:nvPr/>
        </p:nvSpPr>
        <p:spPr>
          <a:xfrm>
            <a:off x="7425690" y="5092898"/>
            <a:ext cx="6430923" cy="2526863"/>
          </a:xfrm>
          <a:prstGeom prst="roundRect">
            <a:avLst>
              <a:gd name="adj" fmla="val 3675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5" name="Shape 19"/>
          <p:cNvSpPr/>
          <p:nvPr/>
        </p:nvSpPr>
        <p:spPr>
          <a:xfrm>
            <a:off x="7654290" y="5321498"/>
            <a:ext cx="663178" cy="663178"/>
          </a:xfrm>
          <a:prstGeom prst="roundRect">
            <a:avLst>
              <a:gd name="adj" fmla="val 13786775"/>
            </a:avLst>
          </a:prstGeom>
          <a:solidFill>
            <a:srgbClr val="437066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26" name="Image 4" descr="preencoded.png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836694" y="5503783"/>
            <a:ext cx="298371" cy="298371"/>
          </a:xfrm>
          <a:prstGeom prst="rect">
            <a:avLst/>
          </a:prstGeom>
        </p:spPr>
      </p:pic>
      <p:sp>
        <p:nvSpPr>
          <p:cNvPr id="27" name="Text 20"/>
          <p:cNvSpPr/>
          <p:nvPr/>
        </p:nvSpPr>
        <p:spPr>
          <a:xfrm>
            <a:off x="7654290" y="6205657"/>
            <a:ext cx="2763679" cy="345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Retail &amp; Public Spaces</a:t>
            </a:r>
            <a:endParaRPr lang="en-US" sz="2150" dirty="0"/>
          </a:p>
        </p:txBody>
      </p:sp>
      <p:sp>
        <p:nvSpPr>
          <p:cNvPr id="28" name="Text 21"/>
          <p:cNvSpPr/>
          <p:nvPr/>
        </p:nvSpPr>
        <p:spPr>
          <a:xfrm>
            <a:off x="7654290" y="6683693"/>
            <a:ext cx="5973723" cy="7074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Shopping malls, stadiums, event venues with crowd safety management</a:t>
            </a:r>
            <a:endParaRPr lang="en-US" sz="1700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2211" y="542687"/>
            <a:ext cx="7960043" cy="9683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600"/>
              </a:lnSpc>
              <a:buNone/>
            </a:pPr>
            <a:r>
              <a:rPr lang="en-US" sz="61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AI for a Safer Tomorrow</a:t>
            </a:r>
            <a:endParaRPr lang="en-US" sz="6100" dirty="0"/>
          </a:p>
        </p:txBody>
      </p:sp>
      <p:sp>
        <p:nvSpPr>
          <p:cNvPr id="3" name="Shape 1"/>
          <p:cNvSpPr/>
          <p:nvPr/>
        </p:nvSpPr>
        <p:spPr>
          <a:xfrm>
            <a:off x="542211" y="1820823"/>
            <a:ext cx="13545979" cy="1800225"/>
          </a:xfrm>
          <a:prstGeom prst="roundRect">
            <a:avLst>
              <a:gd name="adj" fmla="val 3615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Shape 2"/>
          <p:cNvSpPr/>
          <p:nvPr/>
        </p:nvSpPr>
        <p:spPr>
          <a:xfrm>
            <a:off x="549831" y="1828443"/>
            <a:ext cx="6765369" cy="892492"/>
          </a:xfrm>
          <a:prstGeom prst="roundRect">
            <a:avLst>
              <a:gd name="adj" fmla="val 7292"/>
            </a:avLst>
          </a:prstGeom>
          <a:solidFill>
            <a:srgbClr val="DFEC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704731" y="1983343"/>
            <a:ext cx="1936790" cy="242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Successfully Trained</a:t>
            </a:r>
            <a:endParaRPr lang="en-US" sz="1500" dirty="0"/>
          </a:p>
        </p:txBody>
      </p:sp>
      <p:sp>
        <p:nvSpPr>
          <p:cNvPr id="6" name="Text 4"/>
          <p:cNvSpPr/>
          <p:nvPr/>
        </p:nvSpPr>
        <p:spPr>
          <a:xfrm>
            <a:off x="704731" y="2318266"/>
            <a:ext cx="6455569" cy="247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YOLOv8 weapon detection system</a:t>
            </a:r>
            <a:endParaRPr lang="en-US" sz="1200" dirty="0"/>
          </a:p>
        </p:txBody>
      </p:sp>
      <p:sp>
        <p:nvSpPr>
          <p:cNvPr id="7" name="Shape 5"/>
          <p:cNvSpPr/>
          <p:nvPr/>
        </p:nvSpPr>
        <p:spPr>
          <a:xfrm>
            <a:off x="7315200" y="1828443"/>
            <a:ext cx="6765369" cy="892492"/>
          </a:xfrm>
          <a:prstGeom prst="rect">
            <a:avLst/>
          </a:prstGeom>
          <a:solidFill>
            <a:srgbClr val="DFEC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7315200" y="1828443"/>
            <a:ext cx="22860" cy="892492"/>
          </a:xfrm>
          <a:prstGeom prst="roundRect">
            <a:avLst>
              <a:gd name="adj" fmla="val 284683"/>
            </a:avLst>
          </a:prstGeom>
          <a:solidFill>
            <a:srgbClr val="C5D2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7470100" y="1983343"/>
            <a:ext cx="1936790" cy="242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Strong Performance</a:t>
            </a:r>
            <a:endParaRPr lang="en-US" sz="1500" dirty="0"/>
          </a:p>
        </p:txBody>
      </p:sp>
      <p:sp>
        <p:nvSpPr>
          <p:cNvPr id="10" name="Text 8"/>
          <p:cNvSpPr/>
          <p:nvPr/>
        </p:nvSpPr>
        <p:spPr>
          <a:xfrm>
            <a:off x="7470100" y="2318266"/>
            <a:ext cx="6455569" cy="247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78% mAP50 and 82% precision</a:t>
            </a:r>
            <a:endParaRPr lang="en-US" sz="1200" dirty="0"/>
          </a:p>
        </p:txBody>
      </p:sp>
      <p:sp>
        <p:nvSpPr>
          <p:cNvPr id="11" name="Shape 9"/>
          <p:cNvSpPr/>
          <p:nvPr/>
        </p:nvSpPr>
        <p:spPr>
          <a:xfrm>
            <a:off x="549831" y="2720935"/>
            <a:ext cx="6765369" cy="892492"/>
          </a:xfrm>
          <a:prstGeom prst="rect">
            <a:avLst/>
          </a:prstGeom>
          <a:solidFill>
            <a:srgbClr val="DFEC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549831" y="2720935"/>
            <a:ext cx="6765369" cy="22860"/>
          </a:xfrm>
          <a:prstGeom prst="roundRect">
            <a:avLst>
              <a:gd name="adj" fmla="val 284683"/>
            </a:avLst>
          </a:prstGeom>
          <a:solidFill>
            <a:srgbClr val="C5D2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704731" y="2875836"/>
            <a:ext cx="1936790" cy="242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Production Ready</a:t>
            </a:r>
            <a:endParaRPr lang="en-US" sz="1500" dirty="0"/>
          </a:p>
        </p:txBody>
      </p:sp>
      <p:sp>
        <p:nvSpPr>
          <p:cNvPr id="14" name="Text 12"/>
          <p:cNvSpPr/>
          <p:nvPr/>
        </p:nvSpPr>
        <p:spPr>
          <a:xfrm>
            <a:off x="704731" y="3210758"/>
            <a:ext cx="6455569" cy="247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ONNX format for deployment</a:t>
            </a:r>
            <a:endParaRPr lang="en-US" sz="1200" dirty="0"/>
          </a:p>
        </p:txBody>
      </p:sp>
      <p:sp>
        <p:nvSpPr>
          <p:cNvPr id="15" name="Shape 13"/>
          <p:cNvSpPr/>
          <p:nvPr/>
        </p:nvSpPr>
        <p:spPr>
          <a:xfrm>
            <a:off x="7315200" y="2720935"/>
            <a:ext cx="6765369" cy="892492"/>
          </a:xfrm>
          <a:prstGeom prst="rect">
            <a:avLst/>
          </a:prstGeom>
          <a:solidFill>
            <a:srgbClr val="DFEC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7315200" y="2720935"/>
            <a:ext cx="22860" cy="892492"/>
          </a:xfrm>
          <a:prstGeom prst="roundRect">
            <a:avLst>
              <a:gd name="adj" fmla="val 284683"/>
            </a:avLst>
          </a:prstGeom>
          <a:solidFill>
            <a:srgbClr val="C5D2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7315200" y="2720935"/>
            <a:ext cx="6765369" cy="22860"/>
          </a:xfrm>
          <a:prstGeom prst="roundRect">
            <a:avLst>
              <a:gd name="adj" fmla="val 284683"/>
            </a:avLst>
          </a:prstGeom>
          <a:solidFill>
            <a:srgbClr val="C5D2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7470100" y="2875836"/>
            <a:ext cx="1936790" cy="242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Real-World Ready</a:t>
            </a:r>
            <a:endParaRPr lang="en-US" sz="1500" dirty="0"/>
          </a:p>
        </p:txBody>
      </p:sp>
      <p:sp>
        <p:nvSpPr>
          <p:cNvPr id="19" name="Text 17"/>
          <p:cNvSpPr/>
          <p:nvPr/>
        </p:nvSpPr>
        <p:spPr>
          <a:xfrm>
            <a:off x="7470100" y="3210758"/>
            <a:ext cx="6455569" cy="247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CCTV integration prepared</a:t>
            </a:r>
            <a:endParaRPr lang="en-US" sz="1200" dirty="0"/>
          </a:p>
        </p:txBody>
      </p:sp>
      <p:sp>
        <p:nvSpPr>
          <p:cNvPr id="20" name="Shape 18"/>
          <p:cNvSpPr/>
          <p:nvPr/>
        </p:nvSpPr>
        <p:spPr>
          <a:xfrm>
            <a:off x="542211" y="3795355"/>
            <a:ext cx="13545979" cy="658178"/>
          </a:xfrm>
          <a:prstGeom prst="roundRect">
            <a:avLst>
              <a:gd name="adj" fmla="val 9888"/>
            </a:avLst>
          </a:prstGeom>
          <a:solidFill>
            <a:srgbClr val="CFE2DE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21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111" y="4005739"/>
            <a:ext cx="193596" cy="154900"/>
          </a:xfrm>
          <a:prstGeom prst="rect">
            <a:avLst/>
          </a:prstGeom>
        </p:spPr>
      </p:pic>
      <p:sp>
        <p:nvSpPr>
          <p:cNvPr id="22" name="Text 19"/>
          <p:cNvSpPr/>
          <p:nvPr/>
        </p:nvSpPr>
        <p:spPr>
          <a:xfrm>
            <a:off x="1045607" y="3988951"/>
            <a:ext cx="12887682" cy="247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000000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From 9,633 images → Trained model → 957 accurate test detections</a:t>
            </a:r>
            <a:endParaRPr lang="en-US" sz="1200" dirty="0"/>
          </a:p>
        </p:txBody>
      </p:sp>
      <p:sp>
        <p:nvSpPr>
          <p:cNvPr id="23" name="Text 20"/>
          <p:cNvSpPr/>
          <p:nvPr/>
        </p:nvSpPr>
        <p:spPr>
          <a:xfrm>
            <a:off x="542211" y="4685943"/>
            <a:ext cx="3098959" cy="3873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Next Steps</a:t>
            </a:r>
            <a:endParaRPr lang="en-US" sz="2400" dirty="0"/>
          </a:p>
        </p:txBody>
      </p:sp>
      <p:sp>
        <p:nvSpPr>
          <p:cNvPr id="24" name="Text 21"/>
          <p:cNvSpPr/>
          <p:nvPr/>
        </p:nvSpPr>
        <p:spPr>
          <a:xfrm>
            <a:off x="542211" y="5305663"/>
            <a:ext cx="154900" cy="1935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01</a:t>
            </a:r>
            <a:endParaRPr lang="en-US" sz="1200" dirty="0"/>
          </a:p>
        </p:txBody>
      </p:sp>
      <p:sp>
        <p:nvSpPr>
          <p:cNvPr id="25" name="Shape 22"/>
          <p:cNvSpPr/>
          <p:nvPr/>
        </p:nvSpPr>
        <p:spPr>
          <a:xfrm>
            <a:off x="542211" y="5546050"/>
            <a:ext cx="4411980" cy="22860"/>
          </a:xfrm>
          <a:prstGeom prst="rect">
            <a:avLst/>
          </a:prstGeom>
          <a:solidFill>
            <a:srgbClr val="43706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Text 23"/>
          <p:cNvSpPr/>
          <p:nvPr/>
        </p:nvSpPr>
        <p:spPr>
          <a:xfrm>
            <a:off x="542211" y="5669161"/>
            <a:ext cx="4057412" cy="242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Deploy pilot program in controlled environment</a:t>
            </a:r>
            <a:endParaRPr lang="en-US" sz="1500" dirty="0"/>
          </a:p>
        </p:txBody>
      </p:sp>
      <p:sp>
        <p:nvSpPr>
          <p:cNvPr id="27" name="Text 24"/>
          <p:cNvSpPr/>
          <p:nvPr/>
        </p:nvSpPr>
        <p:spPr>
          <a:xfrm>
            <a:off x="5109091" y="5305663"/>
            <a:ext cx="154900" cy="1935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02</a:t>
            </a:r>
            <a:endParaRPr lang="en-US" sz="1200" dirty="0"/>
          </a:p>
        </p:txBody>
      </p:sp>
      <p:sp>
        <p:nvSpPr>
          <p:cNvPr id="28" name="Shape 25"/>
          <p:cNvSpPr/>
          <p:nvPr/>
        </p:nvSpPr>
        <p:spPr>
          <a:xfrm>
            <a:off x="5109091" y="5546050"/>
            <a:ext cx="4412099" cy="22860"/>
          </a:xfrm>
          <a:prstGeom prst="rect">
            <a:avLst/>
          </a:prstGeom>
          <a:solidFill>
            <a:srgbClr val="43706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6"/>
          <p:cNvSpPr/>
          <p:nvPr/>
        </p:nvSpPr>
        <p:spPr>
          <a:xfrm>
            <a:off x="5109091" y="5669161"/>
            <a:ext cx="3737253" cy="242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Expand dataset with more diverse scenarios</a:t>
            </a:r>
            <a:endParaRPr lang="en-US" sz="1500" dirty="0"/>
          </a:p>
        </p:txBody>
      </p:sp>
      <p:sp>
        <p:nvSpPr>
          <p:cNvPr id="30" name="Text 27"/>
          <p:cNvSpPr/>
          <p:nvPr/>
        </p:nvSpPr>
        <p:spPr>
          <a:xfrm>
            <a:off x="9676090" y="5305663"/>
            <a:ext cx="154900" cy="1935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03</a:t>
            </a:r>
            <a:endParaRPr lang="en-US" sz="1200" dirty="0"/>
          </a:p>
        </p:txBody>
      </p:sp>
      <p:sp>
        <p:nvSpPr>
          <p:cNvPr id="31" name="Shape 28"/>
          <p:cNvSpPr/>
          <p:nvPr/>
        </p:nvSpPr>
        <p:spPr>
          <a:xfrm>
            <a:off x="9676090" y="5546050"/>
            <a:ext cx="4411980" cy="22860"/>
          </a:xfrm>
          <a:prstGeom prst="rect">
            <a:avLst/>
          </a:prstGeom>
          <a:solidFill>
            <a:srgbClr val="43706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Text 29"/>
          <p:cNvSpPr/>
          <p:nvPr/>
        </p:nvSpPr>
        <p:spPr>
          <a:xfrm>
            <a:off x="9676090" y="5669161"/>
            <a:ext cx="3811429" cy="242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Integrate with existing security infrastructure</a:t>
            </a:r>
            <a:endParaRPr lang="en-US" sz="1500" dirty="0"/>
          </a:p>
        </p:txBody>
      </p:sp>
      <p:sp>
        <p:nvSpPr>
          <p:cNvPr id="33" name="Shape 30"/>
          <p:cNvSpPr/>
          <p:nvPr/>
        </p:nvSpPr>
        <p:spPr>
          <a:xfrm>
            <a:off x="542211" y="6279160"/>
            <a:ext cx="13545979" cy="26908"/>
          </a:xfrm>
          <a:prstGeom prst="rect">
            <a:avLst/>
          </a:prstGeom>
          <a:solidFill>
            <a:srgbClr val="2C3249">
              <a:alpha val="5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Text 31"/>
          <p:cNvSpPr/>
          <p:nvPr/>
        </p:nvSpPr>
        <p:spPr>
          <a:xfrm>
            <a:off x="542211" y="6538436"/>
            <a:ext cx="5345668" cy="668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Thank You</a:t>
            </a:r>
            <a:endParaRPr lang="en-US" sz="4200" dirty="0"/>
          </a:p>
        </p:txBody>
      </p:sp>
      <p:sp>
        <p:nvSpPr>
          <p:cNvPr id="35" name="Text 32"/>
          <p:cNvSpPr/>
          <p:nvPr/>
        </p:nvSpPr>
        <p:spPr>
          <a:xfrm>
            <a:off x="542211" y="7439025"/>
            <a:ext cx="13545979" cy="247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Questions &amp; Discussion Welcome</a:t>
            </a:r>
            <a:endParaRPr lang="en-US" sz="1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82241" y="3585686"/>
            <a:ext cx="11149489" cy="698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The Challenge: Automated Weapon Detection</a:t>
            </a:r>
            <a:endParaRPr lang="en-US" sz="4350" dirty="0"/>
          </a:p>
        </p:txBody>
      </p:sp>
      <p:sp>
        <p:nvSpPr>
          <p:cNvPr id="4" name="Text 1"/>
          <p:cNvSpPr/>
          <p:nvPr/>
        </p:nvSpPr>
        <p:spPr>
          <a:xfrm>
            <a:off x="782241" y="4842748"/>
            <a:ext cx="2793921" cy="349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The Problem</a:t>
            </a:r>
            <a:endParaRPr lang="en-US" sz="2150" dirty="0"/>
          </a:p>
        </p:txBody>
      </p:sp>
      <p:sp>
        <p:nvSpPr>
          <p:cNvPr id="5" name="Text 2"/>
          <p:cNvSpPr/>
          <p:nvPr/>
        </p:nvSpPr>
        <p:spPr>
          <a:xfrm>
            <a:off x="782241" y="5415439"/>
            <a:ext cx="6260306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Manual surveillance is time-consuming and error-prone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82241" y="5851208"/>
            <a:ext cx="6260306" cy="715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Human operators miss 40-60% of threats in video surveillance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82241" y="6644521"/>
            <a:ext cx="6260306" cy="715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Rising security concerns at airports, schools, public venues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595473" y="4842748"/>
            <a:ext cx="2793921" cy="349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The Solution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7595473" y="5415439"/>
            <a:ext cx="6260306" cy="10726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AI-powered automatic weapon detection enables real-time threat identification in public spaces, dramatically improving security response times and accuracy.</a:t>
            </a:r>
            <a:endParaRPr lang="en-US" sz="175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6FB9195-4330-211B-C6F2-AC05B9DFEC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1491" y="7112"/>
            <a:ext cx="5353797" cy="367884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 descr="A group of weapons and a grenade&#10;&#10;AI-generated content may be incorrect.">
            <a:extLst>
              <a:ext uri="{FF2B5EF4-FFF2-40B4-BE49-F238E27FC236}">
                <a16:creationId xmlns:a16="http://schemas.microsoft.com/office/drawing/2014/main" id="{34FFB441-019A-26C4-27EB-F1705859B6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68000" contrast="-8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2" name="Text 0"/>
          <p:cNvSpPr/>
          <p:nvPr/>
        </p:nvSpPr>
        <p:spPr>
          <a:xfrm>
            <a:off x="700088" y="550069"/>
            <a:ext cx="8065175" cy="625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n-US" sz="3900" b="1" dirty="0">
                <a:solidFill>
                  <a:schemeClr val="bg1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Roboflow Weapon Detection Dataset</a:t>
            </a:r>
            <a:endParaRPr lang="en-US" sz="3900" b="1" dirty="0">
              <a:solidFill>
                <a:schemeClr val="bg1"/>
              </a:solidFill>
            </a:endParaRPr>
          </a:p>
        </p:txBody>
      </p:sp>
      <p:sp>
        <p:nvSpPr>
          <p:cNvPr id="3" name="Text 1"/>
          <p:cNvSpPr/>
          <p:nvPr/>
        </p:nvSpPr>
        <p:spPr>
          <a:xfrm>
            <a:off x="700088" y="1675209"/>
            <a:ext cx="3120033" cy="660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150"/>
              </a:lnSpc>
              <a:buNone/>
            </a:pPr>
            <a:r>
              <a:rPr lang="en-US" sz="5150" dirty="0">
                <a:solidFill>
                  <a:schemeClr val="bg1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9,633</a:t>
            </a:r>
            <a:endParaRPr lang="en-US" sz="5150" dirty="0">
              <a:solidFill>
                <a:schemeClr val="bg1"/>
              </a:solidFill>
            </a:endParaRPr>
          </a:p>
        </p:txBody>
      </p:sp>
      <p:sp>
        <p:nvSpPr>
          <p:cNvPr id="4" name="Text 2"/>
          <p:cNvSpPr/>
          <p:nvPr/>
        </p:nvSpPr>
        <p:spPr>
          <a:xfrm>
            <a:off x="1009888" y="2585323"/>
            <a:ext cx="2500432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950" dirty="0">
                <a:solidFill>
                  <a:schemeClr val="bg1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Total Images</a:t>
            </a:r>
            <a:endParaRPr lang="en-US" sz="1950" dirty="0">
              <a:solidFill>
                <a:schemeClr val="bg1"/>
              </a:solidFill>
            </a:endParaRPr>
          </a:p>
        </p:txBody>
      </p:sp>
      <p:sp>
        <p:nvSpPr>
          <p:cNvPr id="5" name="Text 3"/>
          <p:cNvSpPr/>
          <p:nvPr/>
        </p:nvSpPr>
        <p:spPr>
          <a:xfrm>
            <a:off x="700088" y="3017877"/>
            <a:ext cx="3120033" cy="640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chemeClr val="bg1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Comprehensive dataset for training</a:t>
            </a:r>
            <a:endParaRPr lang="en-US" sz="1550" dirty="0">
              <a:solidFill>
                <a:schemeClr val="bg1"/>
              </a:solidFill>
            </a:endParaRPr>
          </a:p>
        </p:txBody>
      </p:sp>
      <p:sp>
        <p:nvSpPr>
          <p:cNvPr id="6" name="Text 4"/>
          <p:cNvSpPr/>
          <p:nvPr/>
        </p:nvSpPr>
        <p:spPr>
          <a:xfrm>
            <a:off x="4070152" y="1675209"/>
            <a:ext cx="3120033" cy="660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150"/>
              </a:lnSpc>
              <a:buNone/>
            </a:pPr>
            <a:r>
              <a:rPr lang="en-US" sz="5150" dirty="0">
                <a:solidFill>
                  <a:schemeClr val="bg1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7,182</a:t>
            </a:r>
            <a:endParaRPr lang="en-US" sz="5150" dirty="0">
              <a:solidFill>
                <a:schemeClr val="bg1"/>
              </a:solidFill>
            </a:endParaRPr>
          </a:p>
        </p:txBody>
      </p:sp>
      <p:sp>
        <p:nvSpPr>
          <p:cNvPr id="7" name="Text 5"/>
          <p:cNvSpPr/>
          <p:nvPr/>
        </p:nvSpPr>
        <p:spPr>
          <a:xfrm>
            <a:off x="4379952" y="2585323"/>
            <a:ext cx="2500432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950" dirty="0">
                <a:solidFill>
                  <a:schemeClr val="bg1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Training Set</a:t>
            </a:r>
            <a:endParaRPr lang="en-US" sz="1950" dirty="0">
              <a:solidFill>
                <a:schemeClr val="bg1"/>
              </a:solidFill>
            </a:endParaRPr>
          </a:p>
        </p:txBody>
      </p:sp>
      <p:sp>
        <p:nvSpPr>
          <p:cNvPr id="8" name="Text 6"/>
          <p:cNvSpPr/>
          <p:nvPr/>
        </p:nvSpPr>
        <p:spPr>
          <a:xfrm>
            <a:off x="4070152" y="3017877"/>
            <a:ext cx="3120033" cy="320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chemeClr val="bg1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74.6% of total dataset</a:t>
            </a:r>
            <a:endParaRPr lang="en-US" sz="1550" dirty="0">
              <a:solidFill>
                <a:schemeClr val="bg1"/>
              </a:solidFill>
            </a:endParaRPr>
          </a:p>
        </p:txBody>
      </p:sp>
      <p:sp>
        <p:nvSpPr>
          <p:cNvPr id="9" name="Text 7"/>
          <p:cNvSpPr/>
          <p:nvPr/>
        </p:nvSpPr>
        <p:spPr>
          <a:xfrm>
            <a:off x="7440216" y="1675209"/>
            <a:ext cx="3120033" cy="660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150"/>
              </a:lnSpc>
              <a:buNone/>
            </a:pPr>
            <a:r>
              <a:rPr lang="en-US" sz="5150" dirty="0">
                <a:solidFill>
                  <a:schemeClr val="bg1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1,815</a:t>
            </a:r>
            <a:endParaRPr lang="en-US" sz="5150" dirty="0">
              <a:solidFill>
                <a:schemeClr val="bg1"/>
              </a:solidFill>
            </a:endParaRPr>
          </a:p>
        </p:txBody>
      </p:sp>
      <p:sp>
        <p:nvSpPr>
          <p:cNvPr id="10" name="Text 8"/>
          <p:cNvSpPr/>
          <p:nvPr/>
        </p:nvSpPr>
        <p:spPr>
          <a:xfrm>
            <a:off x="7750016" y="2585323"/>
            <a:ext cx="2500432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950" dirty="0">
                <a:solidFill>
                  <a:schemeClr val="bg1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Validation Set</a:t>
            </a:r>
            <a:endParaRPr lang="en-US" sz="1950" dirty="0">
              <a:solidFill>
                <a:schemeClr val="bg1"/>
              </a:solidFill>
            </a:endParaRPr>
          </a:p>
        </p:txBody>
      </p:sp>
      <p:sp>
        <p:nvSpPr>
          <p:cNvPr id="11" name="Text 9"/>
          <p:cNvSpPr/>
          <p:nvPr/>
        </p:nvSpPr>
        <p:spPr>
          <a:xfrm>
            <a:off x="7440216" y="3017877"/>
            <a:ext cx="3120033" cy="320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chemeClr val="bg1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18.8% for model tuning</a:t>
            </a:r>
            <a:endParaRPr lang="en-US" sz="1550" dirty="0">
              <a:solidFill>
                <a:schemeClr val="bg1"/>
              </a:solidFill>
            </a:endParaRPr>
          </a:p>
        </p:txBody>
      </p:sp>
      <p:sp>
        <p:nvSpPr>
          <p:cNvPr id="12" name="Text 10"/>
          <p:cNvSpPr/>
          <p:nvPr/>
        </p:nvSpPr>
        <p:spPr>
          <a:xfrm>
            <a:off x="10810280" y="1675209"/>
            <a:ext cx="3120033" cy="660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150"/>
              </a:lnSpc>
              <a:buNone/>
            </a:pPr>
            <a:r>
              <a:rPr lang="en-US" sz="5150" dirty="0">
                <a:solidFill>
                  <a:schemeClr val="bg1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636</a:t>
            </a:r>
            <a:endParaRPr lang="en-US" sz="5150" dirty="0">
              <a:solidFill>
                <a:schemeClr val="bg1"/>
              </a:solidFill>
            </a:endParaRPr>
          </a:p>
        </p:txBody>
      </p:sp>
      <p:sp>
        <p:nvSpPr>
          <p:cNvPr id="13" name="Text 11"/>
          <p:cNvSpPr/>
          <p:nvPr/>
        </p:nvSpPr>
        <p:spPr>
          <a:xfrm>
            <a:off x="11120080" y="2585323"/>
            <a:ext cx="2500432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950" dirty="0">
                <a:solidFill>
                  <a:schemeClr val="bg1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Test Set</a:t>
            </a:r>
            <a:endParaRPr lang="en-US" sz="1950" dirty="0">
              <a:solidFill>
                <a:schemeClr val="bg1"/>
              </a:solidFill>
            </a:endParaRPr>
          </a:p>
        </p:txBody>
      </p:sp>
      <p:sp>
        <p:nvSpPr>
          <p:cNvPr id="14" name="Text 12"/>
          <p:cNvSpPr/>
          <p:nvPr/>
        </p:nvSpPr>
        <p:spPr>
          <a:xfrm>
            <a:off x="10810280" y="3017877"/>
            <a:ext cx="3120033" cy="320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chemeClr val="bg1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6.6% for final evaluation</a:t>
            </a:r>
            <a:endParaRPr lang="en-US" sz="1550" dirty="0">
              <a:solidFill>
                <a:schemeClr val="bg1"/>
              </a:solidFill>
            </a:endParaRPr>
          </a:p>
        </p:txBody>
      </p:sp>
      <p:sp>
        <p:nvSpPr>
          <p:cNvPr id="15" name="Shape 13"/>
          <p:cNvSpPr/>
          <p:nvPr/>
        </p:nvSpPr>
        <p:spPr>
          <a:xfrm>
            <a:off x="700088" y="3882985"/>
            <a:ext cx="4276725" cy="1527929"/>
          </a:xfrm>
          <a:prstGeom prst="roundRect">
            <a:avLst>
              <a:gd name="adj" fmla="val 5499"/>
            </a:avLst>
          </a:prstGeom>
          <a:solidFill>
            <a:srgbClr val="DFECE9"/>
          </a:solidFill>
          <a:ln w="7620">
            <a:solidFill>
              <a:srgbClr val="437066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907733" y="4090630"/>
            <a:ext cx="600075" cy="600075"/>
          </a:xfrm>
          <a:prstGeom prst="roundRect">
            <a:avLst>
              <a:gd name="adj" fmla="val 15236571"/>
            </a:avLst>
          </a:prstGeom>
          <a:solidFill>
            <a:srgbClr val="437066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7" name="Image 0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72753" y="4255532"/>
            <a:ext cx="270034" cy="270034"/>
          </a:xfrm>
          <a:prstGeom prst="rect">
            <a:avLst/>
          </a:prstGeom>
        </p:spPr>
      </p:pic>
      <p:sp>
        <p:nvSpPr>
          <p:cNvPr id="18" name="Text 15"/>
          <p:cNvSpPr/>
          <p:nvPr/>
        </p:nvSpPr>
        <p:spPr>
          <a:xfrm>
            <a:off x="907733" y="4890730"/>
            <a:ext cx="2500432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Grenade</a:t>
            </a:r>
            <a:endParaRPr lang="en-US" sz="1950" dirty="0"/>
          </a:p>
        </p:txBody>
      </p:sp>
      <p:sp>
        <p:nvSpPr>
          <p:cNvPr id="19" name="Shape 16"/>
          <p:cNvSpPr/>
          <p:nvPr/>
        </p:nvSpPr>
        <p:spPr>
          <a:xfrm>
            <a:off x="5176838" y="3882985"/>
            <a:ext cx="4276725" cy="1527929"/>
          </a:xfrm>
          <a:prstGeom prst="roundRect">
            <a:avLst>
              <a:gd name="adj" fmla="val 5499"/>
            </a:avLst>
          </a:prstGeom>
          <a:solidFill>
            <a:srgbClr val="DFECE9"/>
          </a:solidFill>
          <a:ln w="7620">
            <a:solidFill>
              <a:srgbClr val="437066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0" name="Shape 17"/>
          <p:cNvSpPr/>
          <p:nvPr/>
        </p:nvSpPr>
        <p:spPr>
          <a:xfrm>
            <a:off x="5384482" y="4090630"/>
            <a:ext cx="600075" cy="600075"/>
          </a:xfrm>
          <a:prstGeom prst="roundRect">
            <a:avLst>
              <a:gd name="adj" fmla="val 15236571"/>
            </a:avLst>
          </a:prstGeom>
          <a:solidFill>
            <a:srgbClr val="437066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21" name="Image 1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549503" y="4255532"/>
            <a:ext cx="270034" cy="270034"/>
          </a:xfrm>
          <a:prstGeom prst="rect">
            <a:avLst/>
          </a:prstGeom>
        </p:spPr>
      </p:pic>
      <p:sp>
        <p:nvSpPr>
          <p:cNvPr id="22" name="Text 18"/>
          <p:cNvSpPr/>
          <p:nvPr/>
        </p:nvSpPr>
        <p:spPr>
          <a:xfrm>
            <a:off x="5384482" y="4890730"/>
            <a:ext cx="2500432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Knife</a:t>
            </a:r>
            <a:endParaRPr lang="en-US" sz="1950" dirty="0"/>
          </a:p>
        </p:txBody>
      </p:sp>
      <p:sp>
        <p:nvSpPr>
          <p:cNvPr id="23" name="Shape 19"/>
          <p:cNvSpPr/>
          <p:nvPr/>
        </p:nvSpPr>
        <p:spPr>
          <a:xfrm>
            <a:off x="9653588" y="3882985"/>
            <a:ext cx="4276725" cy="1527929"/>
          </a:xfrm>
          <a:prstGeom prst="roundRect">
            <a:avLst>
              <a:gd name="adj" fmla="val 5499"/>
            </a:avLst>
          </a:prstGeom>
          <a:solidFill>
            <a:srgbClr val="DFECE9"/>
          </a:solidFill>
          <a:ln w="7620">
            <a:solidFill>
              <a:srgbClr val="437066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4" name="Shape 20"/>
          <p:cNvSpPr/>
          <p:nvPr/>
        </p:nvSpPr>
        <p:spPr>
          <a:xfrm>
            <a:off x="9861233" y="4090630"/>
            <a:ext cx="600075" cy="600075"/>
          </a:xfrm>
          <a:prstGeom prst="roundRect">
            <a:avLst>
              <a:gd name="adj" fmla="val 15236571"/>
            </a:avLst>
          </a:prstGeom>
          <a:solidFill>
            <a:srgbClr val="437066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25" name="Image 2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026253" y="4255532"/>
            <a:ext cx="270034" cy="270034"/>
          </a:xfrm>
          <a:prstGeom prst="rect">
            <a:avLst/>
          </a:prstGeom>
        </p:spPr>
      </p:pic>
      <p:sp>
        <p:nvSpPr>
          <p:cNvPr id="26" name="Text 21"/>
          <p:cNvSpPr/>
          <p:nvPr/>
        </p:nvSpPr>
        <p:spPr>
          <a:xfrm>
            <a:off x="9861233" y="4890730"/>
            <a:ext cx="2500432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Missile</a:t>
            </a:r>
            <a:endParaRPr lang="en-US" sz="1950" dirty="0"/>
          </a:p>
        </p:txBody>
      </p:sp>
      <p:sp>
        <p:nvSpPr>
          <p:cNvPr id="27" name="Shape 22"/>
          <p:cNvSpPr/>
          <p:nvPr/>
        </p:nvSpPr>
        <p:spPr>
          <a:xfrm>
            <a:off x="700088" y="5610939"/>
            <a:ext cx="6515100" cy="1527929"/>
          </a:xfrm>
          <a:prstGeom prst="roundRect">
            <a:avLst>
              <a:gd name="adj" fmla="val 5499"/>
            </a:avLst>
          </a:prstGeom>
          <a:solidFill>
            <a:srgbClr val="DFECE9"/>
          </a:solidFill>
          <a:ln w="7620">
            <a:solidFill>
              <a:srgbClr val="437066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8" name="Shape 23"/>
          <p:cNvSpPr/>
          <p:nvPr/>
        </p:nvSpPr>
        <p:spPr>
          <a:xfrm>
            <a:off x="907733" y="5818584"/>
            <a:ext cx="600075" cy="600075"/>
          </a:xfrm>
          <a:prstGeom prst="roundRect">
            <a:avLst>
              <a:gd name="adj" fmla="val 15236571"/>
            </a:avLst>
          </a:prstGeom>
          <a:solidFill>
            <a:srgbClr val="437066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29" name="Image 3" descr="preencoded.png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072753" y="5983486"/>
            <a:ext cx="270034" cy="270034"/>
          </a:xfrm>
          <a:prstGeom prst="rect">
            <a:avLst/>
          </a:prstGeom>
        </p:spPr>
      </p:pic>
      <p:sp>
        <p:nvSpPr>
          <p:cNvPr id="30" name="Text 24"/>
          <p:cNvSpPr/>
          <p:nvPr/>
        </p:nvSpPr>
        <p:spPr>
          <a:xfrm>
            <a:off x="907733" y="6618684"/>
            <a:ext cx="2500432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Pistol</a:t>
            </a:r>
            <a:endParaRPr lang="en-US" sz="1950" dirty="0"/>
          </a:p>
        </p:txBody>
      </p:sp>
      <p:sp>
        <p:nvSpPr>
          <p:cNvPr id="31" name="Shape 25"/>
          <p:cNvSpPr/>
          <p:nvPr/>
        </p:nvSpPr>
        <p:spPr>
          <a:xfrm>
            <a:off x="7415213" y="5610939"/>
            <a:ext cx="6515100" cy="1527929"/>
          </a:xfrm>
          <a:prstGeom prst="roundRect">
            <a:avLst>
              <a:gd name="adj" fmla="val 5499"/>
            </a:avLst>
          </a:prstGeom>
          <a:solidFill>
            <a:srgbClr val="DFECE9"/>
          </a:solidFill>
          <a:ln w="7620">
            <a:solidFill>
              <a:srgbClr val="437066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2" name="Shape 26"/>
          <p:cNvSpPr/>
          <p:nvPr/>
        </p:nvSpPr>
        <p:spPr>
          <a:xfrm>
            <a:off x="7622858" y="5818584"/>
            <a:ext cx="600075" cy="600075"/>
          </a:xfrm>
          <a:prstGeom prst="roundRect">
            <a:avLst>
              <a:gd name="adj" fmla="val 15236571"/>
            </a:avLst>
          </a:prstGeom>
          <a:solidFill>
            <a:srgbClr val="437066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33" name="Image 4" descr="preencoded.png"/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7787878" y="5983486"/>
            <a:ext cx="270034" cy="270034"/>
          </a:xfrm>
          <a:prstGeom prst="rect">
            <a:avLst/>
          </a:prstGeom>
        </p:spPr>
      </p:pic>
      <p:sp>
        <p:nvSpPr>
          <p:cNvPr id="34" name="Text 27"/>
          <p:cNvSpPr/>
          <p:nvPr/>
        </p:nvSpPr>
        <p:spPr>
          <a:xfrm>
            <a:off x="7622858" y="6618684"/>
            <a:ext cx="2500432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Rifle</a:t>
            </a:r>
            <a:endParaRPr lang="en-US" sz="1950" dirty="0"/>
          </a:p>
        </p:txBody>
      </p:sp>
      <p:sp>
        <p:nvSpPr>
          <p:cNvPr id="35" name="Text 28"/>
          <p:cNvSpPr/>
          <p:nvPr/>
        </p:nvSpPr>
        <p:spPr>
          <a:xfrm>
            <a:off x="700088" y="7363897"/>
            <a:ext cx="13230225" cy="320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chemeClr val="bg1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Source: Roboflow Universe (CC BY 4.0 License)</a:t>
            </a:r>
            <a:endParaRPr lang="en-US" sz="155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98413"/>
            <a:ext cx="798528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Dataset Preprocessing &amp; Quality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7741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Image Processing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35531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Standardized Size: 640×640 pixels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79751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Format: JPEG/JPG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623970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Auto-orientation applied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668190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EXIF data stripped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93790" y="712410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Resize method: Stretch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599521" y="47741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Annotation Details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7599521" y="535531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Format: YOLOv8 (YOLO format)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7599521" y="579751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Total annotated objects: 2,963+ in validation set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599521" y="623970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Bounding box normalization: 0-1 scale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7599521" y="668190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No augmentation applied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7599521" y="712410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Quality: Verified and clean annotations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13604"/>
            <a:ext cx="990564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Understanding the Dataset: Key Insights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376011"/>
            <a:ext cx="6407944" cy="2206585"/>
          </a:xfrm>
          <a:prstGeom prst="roundRect">
            <a:avLst>
              <a:gd name="adj" fmla="val 4317"/>
            </a:avLst>
          </a:prstGeom>
          <a:solidFill>
            <a:srgbClr val="437066"/>
          </a:solidFill>
          <a:ln w="7620">
            <a:solidFill>
              <a:srgbClr val="5C897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028224" y="26104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Bounding Box Sizes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8224" y="3100864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FFFF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Mean width: 29.8% of image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1028224" y="3543062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FFFF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Mean height: 26.7% of image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1028224" y="3985260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FFFF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Mean area: 9.1% of image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8548" y="2376011"/>
            <a:ext cx="6408063" cy="2206585"/>
          </a:xfrm>
          <a:prstGeom prst="roundRect">
            <a:avLst>
              <a:gd name="adj" fmla="val 4317"/>
            </a:avLst>
          </a:prstGeom>
          <a:solidFill>
            <a:srgbClr val="437066"/>
          </a:solidFill>
          <a:ln w="7620">
            <a:solidFill>
              <a:srgbClr val="5C897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7662982" y="26104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Object Scale Variance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662982" y="3100864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FFFF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Smallest object: 0.9% of image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662982" y="3543062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FFFF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Largest object: 99.4% of image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662982" y="3985260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FFFF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Wide range enables multi-scale detection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793790" y="4809411"/>
            <a:ext cx="6407944" cy="2206585"/>
          </a:xfrm>
          <a:prstGeom prst="roundRect">
            <a:avLst>
              <a:gd name="adj" fmla="val 4317"/>
            </a:avLst>
          </a:prstGeom>
          <a:solidFill>
            <a:srgbClr val="437066"/>
          </a:solidFill>
          <a:ln w="7620">
            <a:solidFill>
              <a:srgbClr val="5C897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1028224" y="50438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Image Consistency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1028224" y="5534263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FFFF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100% uniform dimensions (640×640)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1028224" y="5976461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FFFF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All images properly preprocessed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1028224" y="6418659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FFFF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No corrupted files detected</a:t>
            </a:r>
            <a:endParaRPr lang="en-US" sz="1750" dirty="0"/>
          </a:p>
        </p:txBody>
      </p:sp>
      <p:sp>
        <p:nvSpPr>
          <p:cNvPr id="18" name="Shape 16"/>
          <p:cNvSpPr/>
          <p:nvPr/>
        </p:nvSpPr>
        <p:spPr>
          <a:xfrm>
            <a:off x="7428548" y="4809411"/>
            <a:ext cx="6408063" cy="2206585"/>
          </a:xfrm>
          <a:prstGeom prst="roundRect">
            <a:avLst>
              <a:gd name="adj" fmla="val 4317"/>
            </a:avLst>
          </a:prstGeom>
          <a:solidFill>
            <a:srgbClr val="437066"/>
          </a:solidFill>
          <a:ln w="7620">
            <a:solidFill>
              <a:srgbClr val="5C897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7662982" y="50438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Annotation Quality</a:t>
            </a:r>
            <a:endParaRPr lang="en-US" sz="2200" dirty="0"/>
          </a:p>
        </p:txBody>
      </p:sp>
      <p:sp>
        <p:nvSpPr>
          <p:cNvPr id="20" name="Text 18"/>
          <p:cNvSpPr/>
          <p:nvPr/>
        </p:nvSpPr>
        <p:spPr>
          <a:xfrm>
            <a:off x="7662982" y="5534263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FFFF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7,182 training labels verified</a:t>
            </a:r>
            <a:endParaRPr lang="en-US" sz="1750" dirty="0"/>
          </a:p>
        </p:txBody>
      </p:sp>
      <p:sp>
        <p:nvSpPr>
          <p:cNvPr id="21" name="Text 19"/>
          <p:cNvSpPr/>
          <p:nvPr/>
        </p:nvSpPr>
        <p:spPr>
          <a:xfrm>
            <a:off x="7662982" y="5976461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FFFF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YOLO format validated</a:t>
            </a:r>
            <a:endParaRPr lang="en-US" sz="1750" dirty="0"/>
          </a:p>
        </p:txBody>
      </p:sp>
      <p:sp>
        <p:nvSpPr>
          <p:cNvPr id="22" name="Text 20"/>
          <p:cNvSpPr/>
          <p:nvPr/>
        </p:nvSpPr>
        <p:spPr>
          <a:xfrm>
            <a:off x="7662982" y="6418659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FFFF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Ready for training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5299" y="727472"/>
            <a:ext cx="7706201" cy="12837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YOLOv8 Nano: Speed Meets Accuracy</a:t>
            </a:r>
            <a:endParaRPr lang="en-US" sz="4000" dirty="0"/>
          </a:p>
        </p:txBody>
      </p:sp>
      <p:sp>
        <p:nvSpPr>
          <p:cNvPr id="4" name="Text 1"/>
          <p:cNvSpPr/>
          <p:nvPr/>
        </p:nvSpPr>
        <p:spPr>
          <a:xfrm>
            <a:off x="6205299" y="2524601"/>
            <a:ext cx="2567583" cy="320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Model Specifications</a:t>
            </a:r>
            <a:endParaRPr lang="en-US" sz="2000" dirty="0"/>
          </a:p>
        </p:txBody>
      </p:sp>
      <p:sp>
        <p:nvSpPr>
          <p:cNvPr id="5" name="Text 2"/>
          <p:cNvSpPr/>
          <p:nvPr/>
        </p:nvSpPr>
        <p:spPr>
          <a:xfrm>
            <a:off x="6205299" y="3050977"/>
            <a:ext cx="4423291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Model: YOLOv8n (Nano - fastest variant)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6205299" y="3451384"/>
            <a:ext cx="4423291" cy="6572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Architecture: 72 layers, 3,006,623 parameters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6205299" y="4180403"/>
            <a:ext cx="4423291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Computational Cost: 8.1 GFLOPs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6205299" y="4580811"/>
            <a:ext cx="4423291" cy="6572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Pre-trained: COCO dataset (80 classes, 1.5M images)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6205299" y="5309830"/>
            <a:ext cx="4423291" cy="6572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Transfer Learning Strategy: Full model fine-tuning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11137225" y="2550200"/>
            <a:ext cx="2781776" cy="3370778"/>
          </a:xfrm>
          <a:prstGeom prst="roundRect">
            <a:avLst>
              <a:gd name="adj" fmla="val 3101"/>
            </a:avLst>
          </a:prstGeom>
          <a:solidFill>
            <a:srgbClr val="CFE2DE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42608" y="2833688"/>
            <a:ext cx="320873" cy="256699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11868864" y="2806898"/>
            <a:ext cx="1844754" cy="320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Why YOLOv8n?</a:t>
            </a:r>
            <a:endParaRPr lang="en-US" sz="2000" dirty="0"/>
          </a:p>
        </p:txBody>
      </p:sp>
      <p:sp>
        <p:nvSpPr>
          <p:cNvPr id="13" name="Text 9"/>
          <p:cNvSpPr/>
          <p:nvPr/>
        </p:nvSpPr>
        <p:spPr>
          <a:xfrm>
            <a:off x="11868864" y="3333274"/>
            <a:ext cx="1844754" cy="23002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Optimized for real-time detection with minimal computational overhead while maintaining high accuracy.</a:t>
            </a:r>
            <a:endParaRPr lang="en-US" sz="1600" dirty="0"/>
          </a:p>
        </p:txBody>
      </p:sp>
      <p:sp>
        <p:nvSpPr>
          <p:cNvPr id="14" name="Text 10"/>
          <p:cNvSpPr/>
          <p:nvPr/>
        </p:nvSpPr>
        <p:spPr>
          <a:xfrm>
            <a:off x="6513314" y="6613922"/>
            <a:ext cx="7398187" cy="6572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Transfer Learning:</a:t>
            </a: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Leveraging COCO pre-trained weights for faster convergence and improved performance</a:t>
            </a:r>
            <a:endParaRPr lang="en-US" sz="1600" dirty="0"/>
          </a:p>
        </p:txBody>
      </p:sp>
      <p:sp>
        <p:nvSpPr>
          <p:cNvPr id="15" name="Shape 11"/>
          <p:cNvSpPr/>
          <p:nvPr/>
        </p:nvSpPr>
        <p:spPr>
          <a:xfrm>
            <a:off x="6205299" y="6382941"/>
            <a:ext cx="22860" cy="1119187"/>
          </a:xfrm>
          <a:prstGeom prst="rect">
            <a:avLst/>
          </a:prstGeom>
          <a:solidFill>
            <a:srgbClr val="437066"/>
          </a:solidFill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7956" y="620197"/>
            <a:ext cx="8531662" cy="703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Training Setup &amp; Hyperparameters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559831" y="2164854"/>
            <a:ext cx="6414611" cy="2160627"/>
          </a:xfrm>
          <a:prstGeom prst="roundRect">
            <a:avLst>
              <a:gd name="adj" fmla="val 6771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Shape 2"/>
          <p:cNvSpPr/>
          <p:nvPr/>
        </p:nvSpPr>
        <p:spPr>
          <a:xfrm>
            <a:off x="787956" y="2081332"/>
            <a:ext cx="6414611" cy="121920"/>
          </a:xfrm>
          <a:prstGeom prst="roundRect">
            <a:avLst>
              <a:gd name="adj" fmla="val 77565"/>
            </a:avLst>
          </a:prstGeom>
          <a:solidFill>
            <a:srgbClr val="43706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3657540" y="1774150"/>
            <a:ext cx="675442" cy="675442"/>
          </a:xfrm>
          <a:prstGeom prst="roundRect">
            <a:avLst>
              <a:gd name="adj" fmla="val 135378"/>
            </a:avLst>
          </a:prstGeom>
          <a:solidFill>
            <a:srgbClr val="437066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60185" y="1976676"/>
            <a:ext cx="270153" cy="270153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043583" y="2674620"/>
            <a:ext cx="2814399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Hardware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043583" y="3161467"/>
            <a:ext cx="5903357" cy="3601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Tesla P100-PCIE-16GB GPU by Kaggle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043583" y="3656648"/>
            <a:ext cx="5903357" cy="3601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Framework: Ultralytics YOLOv8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427714" y="2111812"/>
            <a:ext cx="6414730" cy="2160627"/>
          </a:xfrm>
          <a:prstGeom prst="roundRect">
            <a:avLst>
              <a:gd name="adj" fmla="val 6771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8"/>
          <p:cNvSpPr/>
          <p:nvPr/>
        </p:nvSpPr>
        <p:spPr>
          <a:xfrm>
            <a:off x="7427714" y="2081332"/>
            <a:ext cx="6414730" cy="121920"/>
          </a:xfrm>
          <a:prstGeom prst="roundRect">
            <a:avLst>
              <a:gd name="adj" fmla="val 77565"/>
            </a:avLst>
          </a:prstGeom>
          <a:solidFill>
            <a:srgbClr val="43706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9"/>
          <p:cNvSpPr/>
          <p:nvPr/>
        </p:nvSpPr>
        <p:spPr>
          <a:xfrm>
            <a:off x="10297299" y="1774150"/>
            <a:ext cx="675442" cy="675442"/>
          </a:xfrm>
          <a:prstGeom prst="roundRect">
            <a:avLst>
              <a:gd name="adj" fmla="val 135378"/>
            </a:avLst>
          </a:prstGeom>
          <a:solidFill>
            <a:srgbClr val="437066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3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499943" y="1976676"/>
            <a:ext cx="270153" cy="270153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7683341" y="2674620"/>
            <a:ext cx="2814399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Training Parameters</a:t>
            </a:r>
            <a:endParaRPr lang="en-US" sz="2200" dirty="0"/>
          </a:p>
        </p:txBody>
      </p:sp>
      <p:sp>
        <p:nvSpPr>
          <p:cNvPr id="15" name="Text 11"/>
          <p:cNvSpPr/>
          <p:nvPr/>
        </p:nvSpPr>
        <p:spPr>
          <a:xfrm>
            <a:off x="7683341" y="3161467"/>
            <a:ext cx="5903476" cy="3601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Epochs: 50 | Batch Size: 16</a:t>
            </a:r>
            <a:endParaRPr lang="en-US" sz="1750" dirty="0"/>
          </a:p>
        </p:txBody>
      </p:sp>
      <p:sp>
        <p:nvSpPr>
          <p:cNvPr id="16" name="Text 12"/>
          <p:cNvSpPr/>
          <p:nvPr/>
        </p:nvSpPr>
        <p:spPr>
          <a:xfrm>
            <a:off x="7683341" y="3656648"/>
            <a:ext cx="5903476" cy="3601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Image Size: 640×640</a:t>
            </a:r>
            <a:endParaRPr lang="en-US" sz="1750" dirty="0"/>
          </a:p>
        </p:txBody>
      </p:sp>
      <p:sp>
        <p:nvSpPr>
          <p:cNvPr id="17" name="Shape 13"/>
          <p:cNvSpPr/>
          <p:nvPr/>
        </p:nvSpPr>
        <p:spPr>
          <a:xfrm>
            <a:off x="787956" y="4835247"/>
            <a:ext cx="6414611" cy="2160627"/>
          </a:xfrm>
          <a:prstGeom prst="roundRect">
            <a:avLst>
              <a:gd name="adj" fmla="val 6771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4"/>
          <p:cNvSpPr/>
          <p:nvPr/>
        </p:nvSpPr>
        <p:spPr>
          <a:xfrm>
            <a:off x="787956" y="4804767"/>
            <a:ext cx="6414611" cy="121920"/>
          </a:xfrm>
          <a:prstGeom prst="roundRect">
            <a:avLst>
              <a:gd name="adj" fmla="val 77565"/>
            </a:avLst>
          </a:prstGeom>
          <a:solidFill>
            <a:srgbClr val="43706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Shape 15"/>
          <p:cNvSpPr/>
          <p:nvPr/>
        </p:nvSpPr>
        <p:spPr>
          <a:xfrm>
            <a:off x="3657540" y="4497586"/>
            <a:ext cx="675442" cy="675442"/>
          </a:xfrm>
          <a:prstGeom prst="roundRect">
            <a:avLst>
              <a:gd name="adj" fmla="val 135378"/>
            </a:avLst>
          </a:prstGeom>
          <a:solidFill>
            <a:srgbClr val="437066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20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860185" y="4700111"/>
            <a:ext cx="270153" cy="270153"/>
          </a:xfrm>
          <a:prstGeom prst="rect">
            <a:avLst/>
          </a:prstGeom>
        </p:spPr>
      </p:pic>
      <p:sp>
        <p:nvSpPr>
          <p:cNvPr id="21" name="Text 16"/>
          <p:cNvSpPr/>
          <p:nvPr/>
        </p:nvSpPr>
        <p:spPr>
          <a:xfrm>
            <a:off x="1043583" y="5398056"/>
            <a:ext cx="2814399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Optimization</a:t>
            </a:r>
            <a:endParaRPr lang="en-US" sz="2200" dirty="0"/>
          </a:p>
        </p:txBody>
      </p:sp>
      <p:sp>
        <p:nvSpPr>
          <p:cNvPr id="22" name="Text 17"/>
          <p:cNvSpPr/>
          <p:nvPr/>
        </p:nvSpPr>
        <p:spPr>
          <a:xfrm>
            <a:off x="1043583" y="5884902"/>
            <a:ext cx="5903357" cy="3601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Optimizer: Adam</a:t>
            </a:r>
            <a:endParaRPr lang="en-US" sz="1750" dirty="0"/>
          </a:p>
        </p:txBody>
      </p:sp>
      <p:sp>
        <p:nvSpPr>
          <p:cNvPr id="23" name="Text 18"/>
          <p:cNvSpPr/>
          <p:nvPr/>
        </p:nvSpPr>
        <p:spPr>
          <a:xfrm>
            <a:off x="1043583" y="6380083"/>
            <a:ext cx="5903357" cy="3601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Initial Learning Rate: Auto</a:t>
            </a:r>
            <a:endParaRPr lang="en-US" sz="1750" dirty="0"/>
          </a:p>
        </p:txBody>
      </p:sp>
      <p:sp>
        <p:nvSpPr>
          <p:cNvPr id="24" name="Shape 19"/>
          <p:cNvSpPr/>
          <p:nvPr/>
        </p:nvSpPr>
        <p:spPr>
          <a:xfrm>
            <a:off x="7427714" y="4835247"/>
            <a:ext cx="6414730" cy="2160627"/>
          </a:xfrm>
          <a:prstGeom prst="roundRect">
            <a:avLst>
              <a:gd name="adj" fmla="val 6771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Shape 20"/>
          <p:cNvSpPr/>
          <p:nvPr/>
        </p:nvSpPr>
        <p:spPr>
          <a:xfrm>
            <a:off x="7427714" y="4804767"/>
            <a:ext cx="6414730" cy="121920"/>
          </a:xfrm>
          <a:prstGeom prst="roundRect">
            <a:avLst>
              <a:gd name="adj" fmla="val 77565"/>
            </a:avLst>
          </a:prstGeom>
          <a:solidFill>
            <a:srgbClr val="43706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Shape 21"/>
          <p:cNvSpPr/>
          <p:nvPr/>
        </p:nvSpPr>
        <p:spPr>
          <a:xfrm>
            <a:off x="10297299" y="4497586"/>
            <a:ext cx="675442" cy="675442"/>
          </a:xfrm>
          <a:prstGeom prst="roundRect">
            <a:avLst>
              <a:gd name="adj" fmla="val 135378"/>
            </a:avLst>
          </a:prstGeom>
          <a:solidFill>
            <a:srgbClr val="437066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27" name="Image 3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499943" y="4700111"/>
            <a:ext cx="270153" cy="270153"/>
          </a:xfrm>
          <a:prstGeom prst="rect">
            <a:avLst/>
          </a:prstGeom>
        </p:spPr>
      </p:pic>
      <p:sp>
        <p:nvSpPr>
          <p:cNvPr id="28" name="Text 22"/>
          <p:cNvSpPr/>
          <p:nvPr/>
        </p:nvSpPr>
        <p:spPr>
          <a:xfrm>
            <a:off x="7683341" y="5398056"/>
            <a:ext cx="2814399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Loss Functions</a:t>
            </a:r>
            <a:endParaRPr lang="en-US" sz="2200" dirty="0"/>
          </a:p>
        </p:txBody>
      </p:sp>
      <p:sp>
        <p:nvSpPr>
          <p:cNvPr id="29" name="Text 23"/>
          <p:cNvSpPr/>
          <p:nvPr/>
        </p:nvSpPr>
        <p:spPr>
          <a:xfrm>
            <a:off x="7683341" y="5884902"/>
            <a:ext cx="5903476" cy="3601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Box loss, Class loss, DFL loss</a:t>
            </a:r>
            <a:endParaRPr lang="en-US" sz="1750" dirty="0"/>
          </a:p>
        </p:txBody>
      </p:sp>
      <p:sp>
        <p:nvSpPr>
          <p:cNvPr id="30" name="Text 24"/>
          <p:cNvSpPr/>
          <p:nvPr/>
        </p:nvSpPr>
        <p:spPr>
          <a:xfrm>
            <a:off x="7683341" y="6380083"/>
            <a:ext cx="5903476" cy="3601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Training Time: ~22 minutes</a:t>
            </a:r>
            <a:endParaRPr lang="en-US" sz="1750" dirty="0"/>
          </a:p>
        </p:txBody>
      </p:sp>
      <p:sp>
        <p:nvSpPr>
          <p:cNvPr id="31" name="Text 25"/>
          <p:cNvSpPr/>
          <p:nvPr/>
        </p:nvSpPr>
        <p:spPr>
          <a:xfrm>
            <a:off x="787956" y="7249120"/>
            <a:ext cx="13054489" cy="3601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Data Augmentation: Default YOLOv8 augmentations applied during training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24090" y="280287"/>
            <a:ext cx="9578816" cy="6353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Model Training: Loss Curves &amp; Convergence</a:t>
            </a:r>
            <a:endParaRPr lang="en-US" sz="4000" dirty="0"/>
          </a:p>
        </p:txBody>
      </p:sp>
      <p:sp>
        <p:nvSpPr>
          <p:cNvPr id="4" name="Text 1"/>
          <p:cNvSpPr/>
          <p:nvPr/>
        </p:nvSpPr>
        <p:spPr>
          <a:xfrm>
            <a:off x="424090" y="1151884"/>
            <a:ext cx="203240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01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424090" y="1474424"/>
            <a:ext cx="6502003" cy="22860"/>
          </a:xfrm>
          <a:prstGeom prst="rect">
            <a:avLst/>
          </a:prstGeom>
          <a:solidFill>
            <a:srgbClr val="43706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424090" y="1621704"/>
            <a:ext cx="254127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Smooth Convergence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424090" y="2061164"/>
            <a:ext cx="6502003" cy="650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Training converged smoothly over 50 epochs with steady loss reduction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424090" y="2976935"/>
            <a:ext cx="203240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02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424090" y="3299475"/>
            <a:ext cx="6502122" cy="22860"/>
          </a:xfrm>
          <a:prstGeom prst="rect">
            <a:avLst/>
          </a:prstGeom>
          <a:solidFill>
            <a:srgbClr val="43706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424090" y="3446755"/>
            <a:ext cx="286678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Loss Functions Decreased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424090" y="3886215"/>
            <a:ext cx="6502122" cy="650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All loss functions (box, cls, dfl) decreased steadily throughout training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457284" y="5124095"/>
            <a:ext cx="203240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03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457284" y="5446635"/>
            <a:ext cx="6502003" cy="22860"/>
          </a:xfrm>
          <a:prstGeom prst="rect">
            <a:avLst/>
          </a:prstGeom>
          <a:solidFill>
            <a:srgbClr val="43706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457284" y="5593916"/>
            <a:ext cx="254127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No Overfitting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457284" y="6033375"/>
            <a:ext cx="6502003" cy="650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No signs of overfitting observed; validation metrics improved consistently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7441220" y="1278923"/>
            <a:ext cx="203240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04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7441220" y="1601463"/>
            <a:ext cx="6502122" cy="22860"/>
          </a:xfrm>
          <a:prstGeom prst="rect">
            <a:avLst/>
          </a:prstGeom>
          <a:solidFill>
            <a:srgbClr val="43706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5"/>
          <p:cNvSpPr/>
          <p:nvPr/>
        </p:nvSpPr>
        <p:spPr>
          <a:xfrm>
            <a:off x="7441220" y="1748744"/>
            <a:ext cx="254127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Best Model Saved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7441220" y="2188203"/>
            <a:ext cx="6502122" cy="650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Best model automatically saved based on validation mAP performance</a:t>
            </a:r>
            <a:endParaRPr lang="en-US" sz="160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160F389F-13D1-D81C-E481-A252BDE3F3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9426" y="3191828"/>
            <a:ext cx="7620974" cy="397595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65</TotalTime>
  <Words>1475</Words>
  <Application>Microsoft Office PowerPoint</Application>
  <PresentationFormat>Custom</PresentationFormat>
  <Paragraphs>312</Paragraphs>
  <Slides>23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Calibri Light</vt:lpstr>
      <vt:lpstr>Martel Sans</vt:lpstr>
      <vt:lpstr>Calibri</vt:lpstr>
      <vt:lpstr>Kanit Light</vt:lpstr>
      <vt:lpstr>Arial</vt:lpstr>
      <vt:lpstr>Office Theme</vt:lpstr>
      <vt:lpstr>PowerPoint Presentation</vt:lpstr>
      <vt:lpstr>Who are the AI Mavericks?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Kallu Srujan Reddy</dc:creator>
  <cp:lastModifiedBy>Emmanuel Chiobi</cp:lastModifiedBy>
  <cp:revision>5</cp:revision>
  <dcterms:created xsi:type="dcterms:W3CDTF">2025-11-20T11:24:20Z</dcterms:created>
  <dcterms:modified xsi:type="dcterms:W3CDTF">2025-11-20T20:46:59Z</dcterms:modified>
</cp:coreProperties>
</file>